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59" r:id="rId2"/>
    <p:sldId id="258" r:id="rId3"/>
  </p:sldIdLst>
  <p:sldSz cx="7772400" cy="10058400"/>
  <p:notesSz cx="6950075" cy="9236075"/>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C7C7C3"/>
    <a:srgbClr val="363B66"/>
    <a:srgbClr val="F1F0EC"/>
    <a:srgbClr val="0A0C2D"/>
    <a:srgbClr val="C8C7C4"/>
    <a:srgbClr val="333399"/>
    <a:srgbClr val="000066"/>
    <a:srgbClr val="0E1463"/>
    <a:srgbClr val="00129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628" autoAdjust="0"/>
    <p:restoredTop sz="93046" autoAdjust="0"/>
  </p:normalViewPr>
  <p:slideViewPr>
    <p:cSldViewPr>
      <p:cViewPr varScale="1">
        <p:scale>
          <a:sx n="62" d="100"/>
          <a:sy n="62" d="100"/>
        </p:scale>
        <p:origin x="2683" y="8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48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37000" y="0"/>
            <a:ext cx="3011488" cy="463550"/>
          </a:xfrm>
          <a:prstGeom prst="rect">
            <a:avLst/>
          </a:prstGeom>
        </p:spPr>
        <p:txBody>
          <a:bodyPr vert="horz" lIns="91440" tIns="45720" rIns="91440" bIns="45720" rtlCol="0"/>
          <a:lstStyle>
            <a:lvl1pPr algn="r">
              <a:defRPr sz="1200"/>
            </a:lvl1pPr>
          </a:lstStyle>
          <a:p>
            <a:fld id="{46CF9E90-D0C0-4656-B880-515D900248E7}" type="datetimeFigureOut">
              <a:rPr lang="en-US" smtClean="0"/>
              <a:t>11/14/2024</a:t>
            </a:fld>
            <a:endParaRPr lang="en-US"/>
          </a:p>
        </p:txBody>
      </p:sp>
      <p:sp>
        <p:nvSpPr>
          <p:cNvPr id="4" name="Slide Image Placeholder 3"/>
          <p:cNvSpPr>
            <a:spLocks noGrp="1" noRot="1" noChangeAspect="1"/>
          </p:cNvSpPr>
          <p:nvPr>
            <p:ph type="sldImg" idx="2"/>
          </p:nvPr>
        </p:nvSpPr>
        <p:spPr>
          <a:xfrm>
            <a:off x="2270125" y="1154113"/>
            <a:ext cx="2409825" cy="31178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95325" y="4445000"/>
            <a:ext cx="5559425" cy="363696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525"/>
            <a:ext cx="3011488" cy="4635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37000" y="8772525"/>
            <a:ext cx="3011488" cy="463550"/>
          </a:xfrm>
          <a:prstGeom prst="rect">
            <a:avLst/>
          </a:prstGeom>
        </p:spPr>
        <p:txBody>
          <a:bodyPr vert="horz" lIns="91440" tIns="45720" rIns="91440" bIns="45720" rtlCol="0" anchor="b"/>
          <a:lstStyle>
            <a:lvl1pPr algn="r">
              <a:defRPr sz="1200"/>
            </a:lvl1pPr>
          </a:lstStyle>
          <a:p>
            <a:fld id="{576537D5-F009-4E72-A8F4-02ED0EB5F25D}" type="slidenum">
              <a:rPr lang="en-US" smtClean="0"/>
              <a:t>‹#›</a:t>
            </a:fld>
            <a:endParaRPr lang="en-US"/>
          </a:p>
        </p:txBody>
      </p:sp>
    </p:spTree>
    <p:extLst>
      <p:ext uri="{BB962C8B-B14F-4D97-AF65-F5344CB8AC3E}">
        <p14:creationId xmlns:p14="http://schemas.microsoft.com/office/powerpoint/2010/main" val="37991746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194D26-5BF8-1F6B-DFE2-1E981E76897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04682E3-04E8-9BDE-92DA-C3DC8D7A225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6FD3021-44AD-0761-A812-180D02B28E10}"/>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B6836ED7-52E7-A7A9-055D-34EC95F2B7C6}"/>
              </a:ext>
            </a:extLst>
          </p:cNvPr>
          <p:cNvSpPr>
            <a:spLocks noGrp="1"/>
          </p:cNvSpPr>
          <p:nvPr>
            <p:ph type="sldNum" sz="quarter" idx="5"/>
          </p:nvPr>
        </p:nvSpPr>
        <p:spPr/>
        <p:txBody>
          <a:bodyPr/>
          <a:lstStyle/>
          <a:p>
            <a:fld id="{576537D5-F009-4E72-A8F4-02ED0EB5F25D}" type="slidenum">
              <a:rPr lang="en-US" smtClean="0"/>
              <a:t>1</a:t>
            </a:fld>
            <a:endParaRPr lang="en-US"/>
          </a:p>
        </p:txBody>
      </p:sp>
    </p:spTree>
    <p:extLst>
      <p:ext uri="{BB962C8B-B14F-4D97-AF65-F5344CB8AC3E}">
        <p14:creationId xmlns:p14="http://schemas.microsoft.com/office/powerpoint/2010/main" val="5598481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87B892-1CDA-5FBB-E597-16FDA9922FF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2ABE775-C06B-ECD0-0B87-B3AB16ECDE3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A4C6C8B-5EB8-FC95-1E2F-7EC2D1BD1E4F}"/>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4DB7FEA0-93CB-1B47-2E84-FECE7C9BDEB9}"/>
              </a:ext>
            </a:extLst>
          </p:cNvPr>
          <p:cNvSpPr>
            <a:spLocks noGrp="1"/>
          </p:cNvSpPr>
          <p:nvPr>
            <p:ph type="sldNum" sz="quarter" idx="5"/>
          </p:nvPr>
        </p:nvSpPr>
        <p:spPr/>
        <p:txBody>
          <a:bodyPr/>
          <a:lstStyle/>
          <a:p>
            <a:fld id="{576537D5-F009-4E72-A8F4-02ED0EB5F25D}" type="slidenum">
              <a:rPr lang="en-US" smtClean="0"/>
              <a:t>2</a:t>
            </a:fld>
            <a:endParaRPr lang="en-US"/>
          </a:p>
        </p:txBody>
      </p:sp>
    </p:spTree>
    <p:extLst>
      <p:ext uri="{BB962C8B-B14F-4D97-AF65-F5344CB8AC3E}">
        <p14:creationId xmlns:p14="http://schemas.microsoft.com/office/powerpoint/2010/main" val="4558205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82930" y="3118104"/>
            <a:ext cx="6606540" cy="2112264"/>
          </a:xfrm>
          <a:prstGeom prst="rect">
            <a:avLst/>
          </a:prstGeom>
        </p:spPr>
        <p:txBody>
          <a:bodyPr wrap="square" lIns="0" tIns="0" rIns="0" bIns="0">
            <a:spAutoFit/>
          </a:bodyPr>
          <a:lstStyle>
            <a:lvl1pPr>
              <a:defRPr sz="3100" b="1" i="0">
                <a:solidFill>
                  <a:schemeClr val="bg1"/>
                </a:solidFill>
                <a:latin typeface="Cambria"/>
                <a:cs typeface="Cambria"/>
              </a:defRPr>
            </a:lvl1pPr>
          </a:lstStyle>
          <a:p>
            <a:endParaRPr/>
          </a:p>
        </p:txBody>
      </p:sp>
      <p:sp>
        <p:nvSpPr>
          <p:cNvPr id="3" name="Holder 3"/>
          <p:cNvSpPr>
            <a:spLocks noGrp="1"/>
          </p:cNvSpPr>
          <p:nvPr>
            <p:ph type="subTitle" idx="4"/>
          </p:nvPr>
        </p:nvSpPr>
        <p:spPr>
          <a:xfrm>
            <a:off x="1165860" y="5632704"/>
            <a:ext cx="5440680" cy="2514600"/>
          </a:xfrm>
          <a:prstGeom prst="rect">
            <a:avLst/>
          </a:prstGeom>
        </p:spPr>
        <p:txBody>
          <a:bodyPr wrap="square" lIns="0" tIns="0" rIns="0" bIns="0">
            <a:spAutoFit/>
          </a:bodyPr>
          <a:lstStyle>
            <a:lvl1pPr>
              <a:defRPr sz="1250" b="0" i="0">
                <a:solidFill>
                  <a:srgbClr val="F1F0EC"/>
                </a:solidFill>
                <a:latin typeface="Arial Black"/>
                <a:cs typeface="Arial Black"/>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11/14/2024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100" b="1" i="0">
                <a:solidFill>
                  <a:schemeClr val="bg1"/>
                </a:solidFill>
                <a:latin typeface="Cambria"/>
                <a:cs typeface="Cambria"/>
              </a:defRPr>
            </a:lvl1pPr>
          </a:lstStyle>
          <a:p>
            <a:endParaRPr/>
          </a:p>
        </p:txBody>
      </p:sp>
      <p:sp>
        <p:nvSpPr>
          <p:cNvPr id="3" name="Holder 3"/>
          <p:cNvSpPr>
            <a:spLocks noGrp="1"/>
          </p:cNvSpPr>
          <p:nvPr>
            <p:ph type="body" idx="1"/>
          </p:nvPr>
        </p:nvSpPr>
        <p:spPr/>
        <p:txBody>
          <a:bodyPr lIns="0" tIns="0" rIns="0" bIns="0"/>
          <a:lstStyle>
            <a:lvl1pPr>
              <a:defRPr sz="1250" b="0" i="0">
                <a:solidFill>
                  <a:srgbClr val="F1F0EC"/>
                </a:solidFill>
                <a:latin typeface="Arial Black"/>
                <a:cs typeface="Arial Black"/>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11/14/2024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100" b="1" i="0">
                <a:solidFill>
                  <a:schemeClr val="bg1"/>
                </a:solidFill>
                <a:latin typeface="Cambria"/>
                <a:cs typeface="Cambria"/>
              </a:defRPr>
            </a:lvl1pPr>
          </a:lstStyle>
          <a:p>
            <a:endParaRPr/>
          </a:p>
        </p:txBody>
      </p:sp>
      <p:sp>
        <p:nvSpPr>
          <p:cNvPr id="3" name="Holder 3"/>
          <p:cNvSpPr>
            <a:spLocks noGrp="1"/>
          </p:cNvSpPr>
          <p:nvPr>
            <p:ph sz="half" idx="2"/>
          </p:nvPr>
        </p:nvSpPr>
        <p:spPr>
          <a:xfrm>
            <a:off x="388620" y="2313432"/>
            <a:ext cx="3380994" cy="66385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002786" y="2313432"/>
            <a:ext cx="3380994" cy="66385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11/14/2024</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100" b="1" i="0">
                <a:solidFill>
                  <a:schemeClr val="bg1"/>
                </a:solidFill>
                <a:latin typeface="Cambria"/>
                <a:cs typeface="Cambria"/>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11/14/2024</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11/14/2024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928776" y="163718"/>
            <a:ext cx="5914846" cy="509674"/>
          </a:xfrm>
          <a:prstGeom prst="rect">
            <a:avLst/>
          </a:prstGeom>
        </p:spPr>
        <p:txBody>
          <a:bodyPr wrap="square" lIns="0" tIns="0" rIns="0" bIns="0">
            <a:spAutoFit/>
          </a:bodyPr>
          <a:lstStyle>
            <a:lvl1pPr>
              <a:defRPr sz="3100" b="1" i="0">
                <a:solidFill>
                  <a:schemeClr val="bg1"/>
                </a:solidFill>
                <a:latin typeface="Cambria"/>
                <a:cs typeface="Cambria"/>
              </a:defRPr>
            </a:lvl1pPr>
          </a:lstStyle>
          <a:p>
            <a:endParaRPr/>
          </a:p>
        </p:txBody>
      </p:sp>
      <p:sp>
        <p:nvSpPr>
          <p:cNvPr id="3" name="Holder 3"/>
          <p:cNvSpPr>
            <a:spLocks noGrp="1"/>
          </p:cNvSpPr>
          <p:nvPr>
            <p:ph type="body" idx="1"/>
          </p:nvPr>
        </p:nvSpPr>
        <p:spPr>
          <a:xfrm>
            <a:off x="1599898" y="1810430"/>
            <a:ext cx="5467984" cy="2370140"/>
          </a:xfrm>
          <a:prstGeom prst="rect">
            <a:avLst/>
          </a:prstGeom>
        </p:spPr>
        <p:txBody>
          <a:bodyPr wrap="square" lIns="0" tIns="0" rIns="0" bIns="0">
            <a:spAutoFit/>
          </a:bodyPr>
          <a:lstStyle>
            <a:lvl1pPr>
              <a:defRPr sz="1250" b="0" i="0">
                <a:solidFill>
                  <a:srgbClr val="F1F0EC"/>
                </a:solidFill>
                <a:latin typeface="Arial Black"/>
                <a:cs typeface="Arial Black"/>
              </a:defRPr>
            </a:lvl1pPr>
          </a:lstStyle>
          <a:p>
            <a:endParaRPr/>
          </a:p>
        </p:txBody>
      </p:sp>
      <p:sp>
        <p:nvSpPr>
          <p:cNvPr id="4" name="Holder 4"/>
          <p:cNvSpPr>
            <a:spLocks noGrp="1"/>
          </p:cNvSpPr>
          <p:nvPr>
            <p:ph type="ftr" sz="quarter" idx="5"/>
          </p:nvPr>
        </p:nvSpPr>
        <p:spPr>
          <a:xfrm>
            <a:off x="2642616" y="9354312"/>
            <a:ext cx="2487168" cy="50292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88620" y="9354312"/>
            <a:ext cx="1787652" cy="50292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11/14/2024</a:t>
            </a:fld>
            <a:endParaRPr lang="en-US"/>
          </a:p>
        </p:txBody>
      </p:sp>
      <p:sp>
        <p:nvSpPr>
          <p:cNvPr id="6" name="Holder 6"/>
          <p:cNvSpPr>
            <a:spLocks noGrp="1"/>
          </p:cNvSpPr>
          <p:nvPr>
            <p:ph type="sldNum" sz="quarter" idx="7"/>
          </p:nvPr>
        </p:nvSpPr>
        <p:spPr>
          <a:xfrm>
            <a:off x="5596128" y="9354312"/>
            <a:ext cx="1787652" cy="50292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89C53ED3-C6DE-194D-B553-369E1AA1AD48}"/>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3196192A-E77E-C81A-2752-34256FFBF94D}"/>
              </a:ext>
            </a:extLst>
          </p:cNvPr>
          <p:cNvSpPr/>
          <p:nvPr/>
        </p:nvSpPr>
        <p:spPr>
          <a:xfrm>
            <a:off x="45765" y="-45554"/>
            <a:ext cx="7772400" cy="10175150"/>
          </a:xfrm>
          <a:custGeom>
            <a:avLst/>
            <a:gdLst/>
            <a:ahLst/>
            <a:cxnLst/>
            <a:rect l="l" t="t" r="r" b="b"/>
            <a:pathLst>
              <a:path w="7772400" h="10058400">
                <a:moveTo>
                  <a:pt x="7772399" y="10058399"/>
                </a:moveTo>
                <a:lnTo>
                  <a:pt x="0" y="10058399"/>
                </a:lnTo>
                <a:lnTo>
                  <a:pt x="0" y="0"/>
                </a:lnTo>
                <a:lnTo>
                  <a:pt x="7772399" y="0"/>
                </a:lnTo>
                <a:lnTo>
                  <a:pt x="7772399" y="10058399"/>
                </a:lnTo>
                <a:close/>
              </a:path>
            </a:pathLst>
          </a:custGeom>
          <a:solidFill>
            <a:schemeClr val="bg1"/>
          </a:solidFill>
        </p:spPr>
        <p:txBody>
          <a:bodyPr wrap="square" lIns="0" tIns="0" rIns="0" bIns="0" rtlCol="0"/>
          <a:lstStyle/>
          <a:p>
            <a:endParaRPr dirty="0"/>
          </a:p>
        </p:txBody>
      </p:sp>
      <p:sp>
        <p:nvSpPr>
          <p:cNvPr id="60" name="Rectangle 59">
            <a:extLst>
              <a:ext uri="{FF2B5EF4-FFF2-40B4-BE49-F238E27FC236}">
                <a16:creationId xmlns:a16="http://schemas.microsoft.com/office/drawing/2014/main" id="{91457FFD-36E1-A3A4-D299-614FEA1CE1DC}"/>
              </a:ext>
            </a:extLst>
          </p:cNvPr>
          <p:cNvSpPr/>
          <p:nvPr/>
        </p:nvSpPr>
        <p:spPr>
          <a:xfrm>
            <a:off x="-153688" y="-184554"/>
            <a:ext cx="8065032" cy="1145704"/>
          </a:xfrm>
          <a:prstGeom prst="rect">
            <a:avLst/>
          </a:prstGeom>
          <a:solidFill>
            <a:srgbClr val="0A0C2D"/>
          </a:solidFill>
          <a:ln>
            <a:solidFill>
              <a:srgbClr val="0A0C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 name="object 3">
            <a:extLst>
              <a:ext uri="{FF2B5EF4-FFF2-40B4-BE49-F238E27FC236}">
                <a16:creationId xmlns:a16="http://schemas.microsoft.com/office/drawing/2014/main" id="{44546A2D-063B-0D4B-7153-B11A7B8ADA8D}"/>
              </a:ext>
            </a:extLst>
          </p:cNvPr>
          <p:cNvGrpSpPr/>
          <p:nvPr/>
        </p:nvGrpSpPr>
        <p:grpSpPr>
          <a:xfrm>
            <a:off x="-160598" y="-12563"/>
            <a:ext cx="7801922" cy="9537563"/>
            <a:chOff x="0" y="897278"/>
            <a:chExt cx="7772412" cy="9195863"/>
          </a:xfrm>
        </p:grpSpPr>
        <p:sp>
          <p:nvSpPr>
            <p:cNvPr id="4" name="object 4">
              <a:extLst>
                <a:ext uri="{FF2B5EF4-FFF2-40B4-BE49-F238E27FC236}">
                  <a16:creationId xmlns:a16="http://schemas.microsoft.com/office/drawing/2014/main" id="{F82C9962-08A0-15E4-ECAE-67720117A350}"/>
                </a:ext>
              </a:extLst>
            </p:cNvPr>
            <p:cNvSpPr/>
            <p:nvPr/>
          </p:nvSpPr>
          <p:spPr>
            <a:xfrm>
              <a:off x="0" y="897278"/>
              <a:ext cx="1531620" cy="9161122"/>
            </a:xfrm>
            <a:custGeom>
              <a:avLst/>
              <a:gdLst/>
              <a:ahLst/>
              <a:cxnLst/>
              <a:rect l="l" t="t" r="r" b="b"/>
              <a:pathLst>
                <a:path w="1531620" h="10058400">
                  <a:moveTo>
                    <a:pt x="0" y="10058399"/>
                  </a:moveTo>
                  <a:lnTo>
                    <a:pt x="0" y="0"/>
                  </a:lnTo>
                  <a:lnTo>
                    <a:pt x="1531046" y="0"/>
                  </a:lnTo>
                  <a:lnTo>
                    <a:pt x="1531046" y="10058399"/>
                  </a:lnTo>
                  <a:lnTo>
                    <a:pt x="0" y="10058399"/>
                  </a:lnTo>
                  <a:close/>
                </a:path>
              </a:pathLst>
            </a:custGeom>
            <a:solidFill>
              <a:srgbClr val="0A0C2D"/>
            </a:solidFill>
          </p:spPr>
          <p:txBody>
            <a:bodyPr wrap="square" lIns="0" tIns="0" rIns="0" bIns="0" rtlCol="0"/>
            <a:lstStyle/>
            <a:p>
              <a:endParaRPr dirty="0"/>
            </a:p>
          </p:txBody>
        </p:sp>
        <p:sp>
          <p:nvSpPr>
            <p:cNvPr id="5" name="object 5">
              <a:extLst>
                <a:ext uri="{FF2B5EF4-FFF2-40B4-BE49-F238E27FC236}">
                  <a16:creationId xmlns:a16="http://schemas.microsoft.com/office/drawing/2014/main" id="{449D47E3-1030-6182-2CB2-BF0BAF7EF308}"/>
                </a:ext>
              </a:extLst>
            </p:cNvPr>
            <p:cNvSpPr/>
            <p:nvPr/>
          </p:nvSpPr>
          <p:spPr>
            <a:xfrm flipH="1">
              <a:off x="1531045" y="973262"/>
              <a:ext cx="45546" cy="277053"/>
            </a:xfrm>
            <a:custGeom>
              <a:avLst/>
              <a:gdLst/>
              <a:ahLst/>
              <a:cxnLst/>
              <a:rect l="l" t="t" r="r" b="b"/>
              <a:pathLst>
                <a:path h="1250315">
                  <a:moveTo>
                    <a:pt x="0" y="0"/>
                  </a:moveTo>
                  <a:lnTo>
                    <a:pt x="0" y="1249820"/>
                  </a:lnTo>
                </a:path>
                <a:path h="1250315">
                  <a:moveTo>
                    <a:pt x="0" y="0"/>
                  </a:moveTo>
                  <a:lnTo>
                    <a:pt x="0" y="1249820"/>
                  </a:lnTo>
                </a:path>
              </a:pathLst>
            </a:custGeom>
            <a:ln w="14591">
              <a:solidFill>
                <a:srgbClr val="000000"/>
              </a:solidFill>
            </a:ln>
          </p:spPr>
          <p:txBody>
            <a:bodyPr wrap="square" lIns="0" tIns="0" rIns="0" bIns="0" rtlCol="0"/>
            <a:lstStyle/>
            <a:p>
              <a:endParaRPr/>
            </a:p>
          </p:txBody>
        </p:sp>
        <p:sp>
          <p:nvSpPr>
            <p:cNvPr id="6" name="object 6">
              <a:extLst>
                <a:ext uri="{FF2B5EF4-FFF2-40B4-BE49-F238E27FC236}">
                  <a16:creationId xmlns:a16="http://schemas.microsoft.com/office/drawing/2014/main" id="{120622E3-A9A9-52ED-1E9F-109ED0D5E809}"/>
                </a:ext>
              </a:extLst>
            </p:cNvPr>
            <p:cNvSpPr/>
            <p:nvPr/>
          </p:nvSpPr>
          <p:spPr>
            <a:xfrm>
              <a:off x="1412895" y="1284421"/>
              <a:ext cx="6220775" cy="8808720"/>
            </a:xfrm>
            <a:custGeom>
              <a:avLst/>
              <a:gdLst/>
              <a:ahLst/>
              <a:cxnLst/>
              <a:rect l="l" t="t" r="r" b="b"/>
              <a:pathLst>
                <a:path w="6320790" h="8808720">
                  <a:moveTo>
                    <a:pt x="6320764" y="64604"/>
                  </a:moveTo>
                  <a:lnTo>
                    <a:pt x="0" y="64604"/>
                  </a:lnTo>
                  <a:lnTo>
                    <a:pt x="0" y="8808568"/>
                  </a:lnTo>
                  <a:lnTo>
                    <a:pt x="6320764" y="8808568"/>
                  </a:lnTo>
                  <a:lnTo>
                    <a:pt x="6320764" y="64604"/>
                  </a:lnTo>
                  <a:close/>
                </a:path>
                <a:path w="6320790" h="8808720">
                  <a:moveTo>
                    <a:pt x="6320764" y="0"/>
                  </a:moveTo>
                  <a:lnTo>
                    <a:pt x="0" y="0"/>
                  </a:lnTo>
                  <a:lnTo>
                    <a:pt x="0" y="7454"/>
                  </a:lnTo>
                  <a:lnTo>
                    <a:pt x="6320764" y="7454"/>
                  </a:lnTo>
                  <a:lnTo>
                    <a:pt x="6320764" y="0"/>
                  </a:lnTo>
                  <a:close/>
                </a:path>
              </a:pathLst>
            </a:custGeom>
            <a:solidFill>
              <a:srgbClr val="363B66"/>
            </a:solidFill>
          </p:spPr>
          <p:txBody>
            <a:bodyPr wrap="square" lIns="0" tIns="0" rIns="0" bIns="0" rtlCol="0"/>
            <a:lstStyle/>
            <a:p>
              <a:endParaRPr dirty="0"/>
            </a:p>
          </p:txBody>
        </p:sp>
        <p:sp>
          <p:nvSpPr>
            <p:cNvPr id="7" name="object 7">
              <a:extLst>
                <a:ext uri="{FF2B5EF4-FFF2-40B4-BE49-F238E27FC236}">
                  <a16:creationId xmlns:a16="http://schemas.microsoft.com/office/drawing/2014/main" id="{B50B5EB8-D81D-B73E-A43D-FA62F03F8FF8}"/>
                </a:ext>
              </a:extLst>
            </p:cNvPr>
            <p:cNvSpPr/>
            <p:nvPr/>
          </p:nvSpPr>
          <p:spPr>
            <a:xfrm>
              <a:off x="861174" y="954408"/>
              <a:ext cx="1137285" cy="286166"/>
            </a:xfrm>
            <a:custGeom>
              <a:avLst/>
              <a:gdLst/>
              <a:ahLst/>
              <a:cxnLst/>
              <a:rect l="l" t="t" r="r" b="b"/>
              <a:pathLst>
                <a:path w="1137285" h="1185545">
                  <a:moveTo>
                    <a:pt x="1136942" y="592569"/>
                  </a:moveTo>
                  <a:lnTo>
                    <a:pt x="1135062" y="543966"/>
                  </a:lnTo>
                  <a:lnTo>
                    <a:pt x="1129499" y="496443"/>
                  </a:lnTo>
                  <a:lnTo>
                    <a:pt x="1120419" y="450151"/>
                  </a:lnTo>
                  <a:lnTo>
                    <a:pt x="1107960" y="405244"/>
                  </a:lnTo>
                  <a:lnTo>
                    <a:pt x="1092276" y="361886"/>
                  </a:lnTo>
                  <a:lnTo>
                    <a:pt x="1073492" y="320230"/>
                  </a:lnTo>
                  <a:lnTo>
                    <a:pt x="1051775" y="280403"/>
                  </a:lnTo>
                  <a:lnTo>
                    <a:pt x="1027264" y="242582"/>
                  </a:lnTo>
                  <a:lnTo>
                    <a:pt x="1000112" y="206908"/>
                  </a:lnTo>
                  <a:lnTo>
                    <a:pt x="970457" y="173532"/>
                  </a:lnTo>
                  <a:lnTo>
                    <a:pt x="938441" y="142621"/>
                  </a:lnTo>
                  <a:lnTo>
                    <a:pt x="904214" y="114312"/>
                  </a:lnTo>
                  <a:lnTo>
                    <a:pt x="867930" y="88760"/>
                  </a:lnTo>
                  <a:lnTo>
                    <a:pt x="829729" y="66128"/>
                  </a:lnTo>
                  <a:lnTo>
                    <a:pt x="789762" y="46558"/>
                  </a:lnTo>
                  <a:lnTo>
                    <a:pt x="748169" y="30200"/>
                  </a:lnTo>
                  <a:lnTo>
                    <a:pt x="705091" y="17221"/>
                  </a:lnTo>
                  <a:lnTo>
                    <a:pt x="660692" y="7747"/>
                  </a:lnTo>
                  <a:lnTo>
                    <a:pt x="615099" y="1955"/>
                  </a:lnTo>
                  <a:lnTo>
                    <a:pt x="568477" y="0"/>
                  </a:lnTo>
                  <a:lnTo>
                    <a:pt x="521855" y="1955"/>
                  </a:lnTo>
                  <a:lnTo>
                    <a:pt x="476275" y="7747"/>
                  </a:lnTo>
                  <a:lnTo>
                    <a:pt x="431888" y="17221"/>
                  </a:lnTo>
                  <a:lnTo>
                    <a:pt x="388823" y="30200"/>
                  </a:lnTo>
                  <a:lnTo>
                    <a:pt x="347230" y="46558"/>
                  </a:lnTo>
                  <a:lnTo>
                    <a:pt x="307263" y="66128"/>
                  </a:lnTo>
                  <a:lnTo>
                    <a:pt x="269062" y="88760"/>
                  </a:lnTo>
                  <a:lnTo>
                    <a:pt x="232765" y="114312"/>
                  </a:lnTo>
                  <a:lnTo>
                    <a:pt x="198551" y="142621"/>
                  </a:lnTo>
                  <a:lnTo>
                    <a:pt x="166535" y="173532"/>
                  </a:lnTo>
                  <a:lnTo>
                    <a:pt x="136867" y="206908"/>
                  </a:lnTo>
                  <a:lnTo>
                    <a:pt x="109702" y="242582"/>
                  </a:lnTo>
                  <a:lnTo>
                    <a:pt x="85191" y="280403"/>
                  </a:lnTo>
                  <a:lnTo>
                    <a:pt x="63461" y="320230"/>
                  </a:lnTo>
                  <a:lnTo>
                    <a:pt x="44691" y="361886"/>
                  </a:lnTo>
                  <a:lnTo>
                    <a:pt x="28994" y="405244"/>
                  </a:lnTo>
                  <a:lnTo>
                    <a:pt x="16522" y="450151"/>
                  </a:lnTo>
                  <a:lnTo>
                    <a:pt x="7442" y="496443"/>
                  </a:lnTo>
                  <a:lnTo>
                    <a:pt x="1892" y="543966"/>
                  </a:lnTo>
                  <a:lnTo>
                    <a:pt x="0" y="592569"/>
                  </a:lnTo>
                  <a:lnTo>
                    <a:pt x="1892" y="641184"/>
                  </a:lnTo>
                  <a:lnTo>
                    <a:pt x="7442" y="688708"/>
                  </a:lnTo>
                  <a:lnTo>
                    <a:pt x="16522" y="734999"/>
                  </a:lnTo>
                  <a:lnTo>
                    <a:pt x="28981" y="779894"/>
                  </a:lnTo>
                  <a:lnTo>
                    <a:pt x="44678" y="823252"/>
                  </a:lnTo>
                  <a:lnTo>
                    <a:pt x="63449" y="864920"/>
                  </a:lnTo>
                  <a:lnTo>
                    <a:pt x="85166" y="904735"/>
                  </a:lnTo>
                  <a:lnTo>
                    <a:pt x="109677" y="942568"/>
                  </a:lnTo>
                  <a:lnTo>
                    <a:pt x="136829" y="978242"/>
                  </a:lnTo>
                  <a:lnTo>
                    <a:pt x="166497" y="1011605"/>
                  </a:lnTo>
                  <a:lnTo>
                    <a:pt x="198513" y="1042517"/>
                  </a:lnTo>
                  <a:lnTo>
                    <a:pt x="232727" y="1070825"/>
                  </a:lnTo>
                  <a:lnTo>
                    <a:pt x="269011" y="1096378"/>
                  </a:lnTo>
                  <a:lnTo>
                    <a:pt x="307213" y="1119022"/>
                  </a:lnTo>
                  <a:lnTo>
                    <a:pt x="347192" y="1138593"/>
                  </a:lnTo>
                  <a:lnTo>
                    <a:pt x="388785" y="1154938"/>
                  </a:lnTo>
                  <a:lnTo>
                    <a:pt x="431850" y="1167930"/>
                  </a:lnTo>
                  <a:lnTo>
                    <a:pt x="476262" y="1177391"/>
                  </a:lnTo>
                  <a:lnTo>
                    <a:pt x="521843" y="1183182"/>
                  </a:lnTo>
                  <a:lnTo>
                    <a:pt x="568477" y="1185151"/>
                  </a:lnTo>
                  <a:lnTo>
                    <a:pt x="615099" y="1183182"/>
                  </a:lnTo>
                  <a:lnTo>
                    <a:pt x="660692" y="1177391"/>
                  </a:lnTo>
                  <a:lnTo>
                    <a:pt x="705091" y="1167930"/>
                  </a:lnTo>
                  <a:lnTo>
                    <a:pt x="748169" y="1154938"/>
                  </a:lnTo>
                  <a:lnTo>
                    <a:pt x="789762" y="1138593"/>
                  </a:lnTo>
                  <a:lnTo>
                    <a:pt x="829729" y="1119022"/>
                  </a:lnTo>
                  <a:lnTo>
                    <a:pt x="867930" y="1096378"/>
                  </a:lnTo>
                  <a:lnTo>
                    <a:pt x="904214" y="1070825"/>
                  </a:lnTo>
                  <a:lnTo>
                    <a:pt x="938441" y="1042517"/>
                  </a:lnTo>
                  <a:lnTo>
                    <a:pt x="970457" y="1011605"/>
                  </a:lnTo>
                  <a:lnTo>
                    <a:pt x="1000112" y="978242"/>
                  </a:lnTo>
                  <a:lnTo>
                    <a:pt x="1027264" y="942568"/>
                  </a:lnTo>
                  <a:lnTo>
                    <a:pt x="1051775" y="904735"/>
                  </a:lnTo>
                  <a:lnTo>
                    <a:pt x="1073492" y="864920"/>
                  </a:lnTo>
                  <a:lnTo>
                    <a:pt x="1092276" y="823252"/>
                  </a:lnTo>
                  <a:lnTo>
                    <a:pt x="1107960" y="779894"/>
                  </a:lnTo>
                  <a:lnTo>
                    <a:pt x="1120419" y="734999"/>
                  </a:lnTo>
                  <a:lnTo>
                    <a:pt x="1129499" y="688708"/>
                  </a:lnTo>
                  <a:lnTo>
                    <a:pt x="1135062" y="641184"/>
                  </a:lnTo>
                  <a:lnTo>
                    <a:pt x="1136942" y="592569"/>
                  </a:lnTo>
                  <a:close/>
                </a:path>
              </a:pathLst>
            </a:custGeom>
            <a:solidFill>
              <a:srgbClr val="0A0C2D"/>
            </a:solidFill>
          </p:spPr>
          <p:txBody>
            <a:bodyPr wrap="square" lIns="0" tIns="0" rIns="0" bIns="0" rtlCol="0"/>
            <a:lstStyle/>
            <a:p>
              <a:endParaRPr/>
            </a:p>
          </p:txBody>
        </p:sp>
        <p:sp>
          <p:nvSpPr>
            <p:cNvPr id="8" name="object 8">
              <a:extLst>
                <a:ext uri="{FF2B5EF4-FFF2-40B4-BE49-F238E27FC236}">
                  <a16:creationId xmlns:a16="http://schemas.microsoft.com/office/drawing/2014/main" id="{293BFC70-C017-A29B-4E2E-279AF179A079}"/>
                </a:ext>
              </a:extLst>
            </p:cNvPr>
            <p:cNvSpPr/>
            <p:nvPr/>
          </p:nvSpPr>
          <p:spPr>
            <a:xfrm>
              <a:off x="572452" y="917543"/>
              <a:ext cx="419100" cy="341902"/>
            </a:xfrm>
            <a:custGeom>
              <a:avLst/>
              <a:gdLst/>
              <a:ahLst/>
              <a:cxnLst/>
              <a:rect l="l" t="t" r="r" b="b"/>
              <a:pathLst>
                <a:path w="419100" h="436244">
                  <a:moveTo>
                    <a:pt x="419100" y="198678"/>
                  </a:moveTo>
                  <a:lnTo>
                    <a:pt x="400050" y="123405"/>
                  </a:lnTo>
                  <a:lnTo>
                    <a:pt x="375158" y="82511"/>
                  </a:lnTo>
                  <a:lnTo>
                    <a:pt x="342519" y="48399"/>
                  </a:lnTo>
                  <a:lnTo>
                    <a:pt x="303377" y="22390"/>
                  </a:lnTo>
                  <a:lnTo>
                    <a:pt x="259016" y="5816"/>
                  </a:lnTo>
                  <a:lnTo>
                    <a:pt x="210693" y="0"/>
                  </a:lnTo>
                  <a:lnTo>
                    <a:pt x="162394" y="5816"/>
                  </a:lnTo>
                  <a:lnTo>
                    <a:pt x="118059" y="22390"/>
                  </a:lnTo>
                  <a:lnTo>
                    <a:pt x="78943" y="48399"/>
                  </a:lnTo>
                  <a:lnTo>
                    <a:pt x="46304" y="82511"/>
                  </a:lnTo>
                  <a:lnTo>
                    <a:pt x="21424" y="123405"/>
                  </a:lnTo>
                  <a:lnTo>
                    <a:pt x="5562" y="169773"/>
                  </a:lnTo>
                  <a:lnTo>
                    <a:pt x="0" y="220281"/>
                  </a:lnTo>
                  <a:lnTo>
                    <a:pt x="5562" y="270789"/>
                  </a:lnTo>
                  <a:lnTo>
                    <a:pt x="21424" y="317157"/>
                  </a:lnTo>
                  <a:lnTo>
                    <a:pt x="46304" y="358051"/>
                  </a:lnTo>
                  <a:lnTo>
                    <a:pt x="78943" y="392163"/>
                  </a:lnTo>
                  <a:lnTo>
                    <a:pt x="118059" y="418172"/>
                  </a:lnTo>
                  <a:lnTo>
                    <a:pt x="162394" y="434746"/>
                  </a:lnTo>
                  <a:lnTo>
                    <a:pt x="171094" y="435787"/>
                  </a:lnTo>
                  <a:lnTo>
                    <a:pt x="250291" y="435787"/>
                  </a:lnTo>
                  <a:lnTo>
                    <a:pt x="303339" y="418172"/>
                  </a:lnTo>
                  <a:lnTo>
                    <a:pt x="342480" y="392163"/>
                  </a:lnTo>
                  <a:lnTo>
                    <a:pt x="375132" y="358051"/>
                  </a:lnTo>
                  <a:lnTo>
                    <a:pt x="400037" y="317157"/>
                  </a:lnTo>
                  <a:lnTo>
                    <a:pt x="415899" y="270789"/>
                  </a:lnTo>
                  <a:lnTo>
                    <a:pt x="419100" y="241858"/>
                  </a:lnTo>
                  <a:lnTo>
                    <a:pt x="419100" y="198678"/>
                  </a:lnTo>
                  <a:close/>
                </a:path>
              </a:pathLst>
            </a:custGeom>
            <a:solidFill>
              <a:srgbClr val="0A0C2D">
                <a:alpha val="52549"/>
              </a:srgbClr>
            </a:solidFill>
          </p:spPr>
          <p:txBody>
            <a:bodyPr wrap="square" lIns="0" tIns="0" rIns="0" bIns="0" rtlCol="0"/>
            <a:lstStyle/>
            <a:p>
              <a:endParaRPr/>
            </a:p>
          </p:txBody>
        </p:sp>
        <p:sp>
          <p:nvSpPr>
            <p:cNvPr id="9" name="object 9">
              <a:extLst>
                <a:ext uri="{FF2B5EF4-FFF2-40B4-BE49-F238E27FC236}">
                  <a16:creationId xmlns:a16="http://schemas.microsoft.com/office/drawing/2014/main" id="{F66B1B49-DD21-5640-C3EE-7B3216BE8237}"/>
                </a:ext>
              </a:extLst>
            </p:cNvPr>
            <p:cNvSpPr/>
            <p:nvPr/>
          </p:nvSpPr>
          <p:spPr>
            <a:xfrm>
              <a:off x="381622" y="973262"/>
              <a:ext cx="616585" cy="404572"/>
            </a:xfrm>
            <a:custGeom>
              <a:avLst/>
              <a:gdLst/>
              <a:ahLst/>
              <a:cxnLst/>
              <a:rect l="l" t="t" r="r" b="b"/>
              <a:pathLst>
                <a:path w="616585" h="542925">
                  <a:moveTo>
                    <a:pt x="616013" y="516153"/>
                  </a:moveTo>
                  <a:lnTo>
                    <a:pt x="298805" y="0"/>
                  </a:lnTo>
                  <a:lnTo>
                    <a:pt x="0" y="542569"/>
                  </a:lnTo>
                  <a:lnTo>
                    <a:pt x="154025" y="542569"/>
                  </a:lnTo>
                  <a:lnTo>
                    <a:pt x="616013" y="525957"/>
                  </a:lnTo>
                  <a:lnTo>
                    <a:pt x="616013" y="516153"/>
                  </a:lnTo>
                  <a:close/>
                </a:path>
              </a:pathLst>
            </a:custGeom>
            <a:solidFill>
              <a:srgbClr val="0A0C2D">
                <a:alpha val="70979"/>
              </a:srgbClr>
            </a:solidFill>
          </p:spPr>
          <p:txBody>
            <a:bodyPr wrap="square" lIns="0" tIns="0" rIns="0" bIns="0" rtlCol="0"/>
            <a:lstStyle/>
            <a:p>
              <a:endParaRPr/>
            </a:p>
          </p:txBody>
        </p:sp>
        <p:sp>
          <p:nvSpPr>
            <p:cNvPr id="10" name="object 10">
              <a:extLst>
                <a:ext uri="{FF2B5EF4-FFF2-40B4-BE49-F238E27FC236}">
                  <a16:creationId xmlns:a16="http://schemas.microsoft.com/office/drawing/2014/main" id="{A68F6AA9-2E09-7D50-0A1B-91F586F7A982}"/>
                </a:ext>
              </a:extLst>
            </p:cNvPr>
            <p:cNvSpPr/>
            <p:nvPr/>
          </p:nvSpPr>
          <p:spPr>
            <a:xfrm>
              <a:off x="539508" y="937462"/>
              <a:ext cx="447675" cy="303530"/>
            </a:xfrm>
            <a:custGeom>
              <a:avLst/>
              <a:gdLst/>
              <a:ahLst/>
              <a:cxnLst/>
              <a:rect l="l" t="t" r="r" b="b"/>
              <a:pathLst>
                <a:path w="447675" h="303530">
                  <a:moveTo>
                    <a:pt x="447675" y="139712"/>
                  </a:moveTo>
                  <a:lnTo>
                    <a:pt x="427101" y="85839"/>
                  </a:lnTo>
                  <a:lnTo>
                    <a:pt x="400545" y="57378"/>
                  </a:lnTo>
                  <a:lnTo>
                    <a:pt x="365709" y="33655"/>
                  </a:lnTo>
                  <a:lnTo>
                    <a:pt x="323938" y="15570"/>
                  </a:lnTo>
                  <a:lnTo>
                    <a:pt x="276580" y="4038"/>
                  </a:lnTo>
                  <a:lnTo>
                    <a:pt x="224980" y="0"/>
                  </a:lnTo>
                  <a:lnTo>
                    <a:pt x="173405" y="4038"/>
                  </a:lnTo>
                  <a:lnTo>
                    <a:pt x="126060" y="15570"/>
                  </a:lnTo>
                  <a:lnTo>
                    <a:pt x="84277" y="33655"/>
                  </a:lnTo>
                  <a:lnTo>
                    <a:pt x="49441" y="57378"/>
                  </a:lnTo>
                  <a:lnTo>
                    <a:pt x="22872" y="85839"/>
                  </a:lnTo>
                  <a:lnTo>
                    <a:pt x="0" y="153238"/>
                  </a:lnTo>
                  <a:lnTo>
                    <a:pt x="5943" y="188366"/>
                  </a:lnTo>
                  <a:lnTo>
                    <a:pt x="49441" y="249085"/>
                  </a:lnTo>
                  <a:lnTo>
                    <a:pt x="84277" y="272808"/>
                  </a:lnTo>
                  <a:lnTo>
                    <a:pt x="126060" y="290893"/>
                  </a:lnTo>
                  <a:lnTo>
                    <a:pt x="173405" y="302425"/>
                  </a:lnTo>
                  <a:lnTo>
                    <a:pt x="183311" y="303199"/>
                  </a:lnTo>
                  <a:lnTo>
                    <a:pt x="266636" y="303199"/>
                  </a:lnTo>
                  <a:lnTo>
                    <a:pt x="447675" y="303199"/>
                  </a:lnTo>
                  <a:lnTo>
                    <a:pt x="447675" y="166751"/>
                  </a:lnTo>
                  <a:lnTo>
                    <a:pt x="447675" y="139712"/>
                  </a:lnTo>
                  <a:close/>
                </a:path>
              </a:pathLst>
            </a:custGeom>
            <a:solidFill>
              <a:srgbClr val="0A0C2D">
                <a:alpha val="98429"/>
              </a:srgbClr>
            </a:solidFill>
          </p:spPr>
          <p:txBody>
            <a:bodyPr wrap="square" lIns="0" tIns="0" rIns="0" bIns="0" rtlCol="0"/>
            <a:lstStyle/>
            <a:p>
              <a:endParaRPr/>
            </a:p>
          </p:txBody>
        </p:sp>
        <p:sp>
          <p:nvSpPr>
            <p:cNvPr id="11" name="object 11">
              <a:extLst>
                <a:ext uri="{FF2B5EF4-FFF2-40B4-BE49-F238E27FC236}">
                  <a16:creationId xmlns:a16="http://schemas.microsoft.com/office/drawing/2014/main" id="{7DB396E5-6839-9CA3-029C-893E6EE7E8A0}"/>
                </a:ext>
              </a:extLst>
            </p:cNvPr>
            <p:cNvSpPr/>
            <p:nvPr/>
          </p:nvSpPr>
          <p:spPr>
            <a:xfrm>
              <a:off x="197064" y="9635864"/>
              <a:ext cx="1038860" cy="391160"/>
            </a:xfrm>
            <a:custGeom>
              <a:avLst/>
              <a:gdLst/>
              <a:ahLst/>
              <a:cxnLst/>
              <a:rect l="l" t="t" r="r" b="b"/>
              <a:pathLst>
                <a:path w="1038860" h="391159">
                  <a:moveTo>
                    <a:pt x="0" y="0"/>
                  </a:moveTo>
                  <a:lnTo>
                    <a:pt x="1038644" y="0"/>
                  </a:lnTo>
                  <a:lnTo>
                    <a:pt x="1038644" y="391061"/>
                  </a:lnTo>
                  <a:lnTo>
                    <a:pt x="0" y="391061"/>
                  </a:lnTo>
                  <a:lnTo>
                    <a:pt x="0" y="0"/>
                  </a:lnTo>
                </a:path>
                <a:path w="1038860" h="391159">
                  <a:moveTo>
                    <a:pt x="0" y="0"/>
                  </a:moveTo>
                  <a:lnTo>
                    <a:pt x="1038644" y="0"/>
                  </a:lnTo>
                  <a:lnTo>
                    <a:pt x="1038644" y="391061"/>
                  </a:lnTo>
                  <a:lnTo>
                    <a:pt x="0" y="391061"/>
                  </a:lnTo>
                  <a:lnTo>
                    <a:pt x="0" y="0"/>
                  </a:lnTo>
                </a:path>
              </a:pathLst>
            </a:custGeom>
            <a:ln w="47786">
              <a:solidFill>
                <a:srgbClr val="000000"/>
              </a:solidFill>
            </a:ln>
          </p:spPr>
          <p:txBody>
            <a:bodyPr wrap="square" lIns="0" tIns="0" rIns="0" bIns="0" rtlCol="0"/>
            <a:lstStyle/>
            <a:p>
              <a:endParaRPr/>
            </a:p>
          </p:txBody>
        </p:sp>
        <p:sp>
          <p:nvSpPr>
            <p:cNvPr id="12" name="object 12">
              <a:extLst>
                <a:ext uri="{FF2B5EF4-FFF2-40B4-BE49-F238E27FC236}">
                  <a16:creationId xmlns:a16="http://schemas.microsoft.com/office/drawing/2014/main" id="{42BEDBFD-B9CA-F669-F341-8786FEEBD972}"/>
                </a:ext>
              </a:extLst>
            </p:cNvPr>
            <p:cNvSpPr/>
            <p:nvPr/>
          </p:nvSpPr>
          <p:spPr>
            <a:xfrm>
              <a:off x="1550733" y="1748840"/>
              <a:ext cx="5822315" cy="0"/>
            </a:xfrm>
            <a:custGeom>
              <a:avLst/>
              <a:gdLst/>
              <a:ahLst/>
              <a:cxnLst/>
              <a:rect l="l" t="t" r="r" b="b"/>
              <a:pathLst>
                <a:path w="5822315">
                  <a:moveTo>
                    <a:pt x="0" y="0"/>
                  </a:moveTo>
                  <a:lnTo>
                    <a:pt x="5821812" y="0"/>
                  </a:lnTo>
                </a:path>
              </a:pathLst>
            </a:custGeom>
            <a:ln w="70416">
              <a:solidFill>
                <a:srgbClr val="F1F0EC"/>
              </a:solidFill>
            </a:ln>
          </p:spPr>
          <p:txBody>
            <a:bodyPr wrap="square" lIns="0" tIns="0" rIns="0" bIns="0" rtlCol="0"/>
            <a:lstStyle/>
            <a:p>
              <a:endParaRPr/>
            </a:p>
          </p:txBody>
        </p:sp>
        <p:pic>
          <p:nvPicPr>
            <p:cNvPr id="13" name="object 13">
              <a:extLst>
                <a:ext uri="{FF2B5EF4-FFF2-40B4-BE49-F238E27FC236}">
                  <a16:creationId xmlns:a16="http://schemas.microsoft.com/office/drawing/2014/main" id="{5E8AB296-86A0-AD46-F2BB-C03F38972787}"/>
                </a:ext>
              </a:extLst>
            </p:cNvPr>
            <p:cNvPicPr/>
            <p:nvPr/>
          </p:nvPicPr>
          <p:blipFill>
            <a:blip r:embed="rId3" cstate="print"/>
            <a:stretch>
              <a:fillRect/>
            </a:stretch>
          </p:blipFill>
          <p:spPr>
            <a:xfrm>
              <a:off x="7390227" y="1643215"/>
              <a:ext cx="209384" cy="211250"/>
            </a:xfrm>
            <a:prstGeom prst="rect">
              <a:avLst/>
            </a:prstGeom>
          </p:spPr>
        </p:pic>
        <p:sp>
          <p:nvSpPr>
            <p:cNvPr id="14" name="object 14">
              <a:extLst>
                <a:ext uri="{FF2B5EF4-FFF2-40B4-BE49-F238E27FC236}">
                  <a16:creationId xmlns:a16="http://schemas.microsoft.com/office/drawing/2014/main" id="{8B17E894-8254-1AAC-7BD4-F3AC5433E426}"/>
                </a:ext>
              </a:extLst>
            </p:cNvPr>
            <p:cNvSpPr/>
            <p:nvPr/>
          </p:nvSpPr>
          <p:spPr>
            <a:xfrm>
              <a:off x="7390227" y="1643215"/>
              <a:ext cx="209550" cy="211454"/>
            </a:xfrm>
            <a:custGeom>
              <a:avLst/>
              <a:gdLst/>
              <a:ahLst/>
              <a:cxnLst/>
              <a:rect l="l" t="t" r="r" b="b"/>
              <a:pathLst>
                <a:path w="209550" h="211455">
                  <a:moveTo>
                    <a:pt x="209384" y="105625"/>
                  </a:moveTo>
                  <a:lnTo>
                    <a:pt x="209384" y="112510"/>
                  </a:lnTo>
                  <a:lnTo>
                    <a:pt x="208763" y="119395"/>
                  </a:lnTo>
                  <a:lnTo>
                    <a:pt x="195580" y="158672"/>
                  </a:lnTo>
                  <a:lnTo>
                    <a:pt x="168748" y="189656"/>
                  </a:lnTo>
                  <a:lnTo>
                    <a:pt x="131989" y="207964"/>
                  </a:lnTo>
                  <a:lnTo>
                    <a:pt x="111671" y="211250"/>
                  </a:lnTo>
                  <a:lnTo>
                    <a:pt x="104692" y="211250"/>
                  </a:lnTo>
                  <a:lnTo>
                    <a:pt x="97712" y="211250"/>
                  </a:lnTo>
                  <a:lnTo>
                    <a:pt x="58162" y="200610"/>
                  </a:lnTo>
                  <a:lnTo>
                    <a:pt x="25746" y="175572"/>
                  </a:lnTo>
                  <a:lnTo>
                    <a:pt x="17526" y="164462"/>
                  </a:lnTo>
                  <a:lnTo>
                    <a:pt x="13648" y="158672"/>
                  </a:lnTo>
                  <a:lnTo>
                    <a:pt x="775" y="119395"/>
                  </a:lnTo>
                  <a:lnTo>
                    <a:pt x="0" y="112667"/>
                  </a:lnTo>
                  <a:lnTo>
                    <a:pt x="0" y="105625"/>
                  </a:lnTo>
                  <a:lnTo>
                    <a:pt x="0" y="98583"/>
                  </a:lnTo>
                  <a:lnTo>
                    <a:pt x="7910" y="65096"/>
                  </a:lnTo>
                  <a:lnTo>
                    <a:pt x="10547" y="58680"/>
                  </a:lnTo>
                  <a:lnTo>
                    <a:pt x="30554" y="30826"/>
                  </a:lnTo>
                  <a:lnTo>
                    <a:pt x="35362" y="25976"/>
                  </a:lnTo>
                  <a:lnTo>
                    <a:pt x="70880" y="5320"/>
                  </a:lnTo>
                  <a:lnTo>
                    <a:pt x="97712" y="0"/>
                  </a:lnTo>
                  <a:lnTo>
                    <a:pt x="104692" y="0"/>
                  </a:lnTo>
                  <a:lnTo>
                    <a:pt x="111671" y="0"/>
                  </a:lnTo>
                  <a:lnTo>
                    <a:pt x="151221" y="10640"/>
                  </a:lnTo>
                  <a:lnTo>
                    <a:pt x="163009" y="17682"/>
                  </a:lnTo>
                  <a:lnTo>
                    <a:pt x="168748" y="21438"/>
                  </a:lnTo>
                  <a:lnTo>
                    <a:pt x="174021" y="25976"/>
                  </a:lnTo>
                  <a:lnTo>
                    <a:pt x="178829" y="30826"/>
                  </a:lnTo>
                  <a:lnTo>
                    <a:pt x="183637" y="35677"/>
                  </a:lnTo>
                  <a:lnTo>
                    <a:pt x="187980" y="40998"/>
                  </a:lnTo>
                  <a:lnTo>
                    <a:pt x="191858" y="46788"/>
                  </a:lnTo>
                  <a:lnTo>
                    <a:pt x="195735" y="52578"/>
                  </a:lnTo>
                  <a:lnTo>
                    <a:pt x="208608" y="91855"/>
                  </a:lnTo>
                  <a:lnTo>
                    <a:pt x="209384" y="98583"/>
                  </a:lnTo>
                  <a:lnTo>
                    <a:pt x="209384" y="105625"/>
                  </a:lnTo>
                  <a:close/>
                </a:path>
                <a:path w="209550" h="211455">
                  <a:moveTo>
                    <a:pt x="209384" y="105625"/>
                  </a:moveTo>
                  <a:lnTo>
                    <a:pt x="209384" y="112510"/>
                  </a:lnTo>
                  <a:lnTo>
                    <a:pt x="208763" y="119395"/>
                  </a:lnTo>
                  <a:lnTo>
                    <a:pt x="195580" y="158672"/>
                  </a:lnTo>
                  <a:lnTo>
                    <a:pt x="168748" y="189656"/>
                  </a:lnTo>
                  <a:lnTo>
                    <a:pt x="131989" y="207964"/>
                  </a:lnTo>
                  <a:lnTo>
                    <a:pt x="111671" y="211250"/>
                  </a:lnTo>
                  <a:lnTo>
                    <a:pt x="104692" y="211250"/>
                  </a:lnTo>
                  <a:lnTo>
                    <a:pt x="97712" y="211250"/>
                  </a:lnTo>
                  <a:lnTo>
                    <a:pt x="58162" y="200610"/>
                  </a:lnTo>
                  <a:lnTo>
                    <a:pt x="25746" y="175572"/>
                  </a:lnTo>
                  <a:lnTo>
                    <a:pt x="17526" y="164462"/>
                  </a:lnTo>
                  <a:lnTo>
                    <a:pt x="13648" y="158672"/>
                  </a:lnTo>
                  <a:lnTo>
                    <a:pt x="775" y="119395"/>
                  </a:lnTo>
                  <a:lnTo>
                    <a:pt x="0" y="112667"/>
                  </a:lnTo>
                  <a:lnTo>
                    <a:pt x="0" y="105625"/>
                  </a:lnTo>
                  <a:lnTo>
                    <a:pt x="0" y="98583"/>
                  </a:lnTo>
                  <a:lnTo>
                    <a:pt x="7910" y="65096"/>
                  </a:lnTo>
                  <a:lnTo>
                    <a:pt x="10547" y="58680"/>
                  </a:lnTo>
                  <a:lnTo>
                    <a:pt x="30554" y="30826"/>
                  </a:lnTo>
                  <a:lnTo>
                    <a:pt x="35362" y="25976"/>
                  </a:lnTo>
                  <a:lnTo>
                    <a:pt x="70880" y="5320"/>
                  </a:lnTo>
                  <a:lnTo>
                    <a:pt x="97712" y="0"/>
                  </a:lnTo>
                  <a:lnTo>
                    <a:pt x="104692" y="0"/>
                  </a:lnTo>
                  <a:lnTo>
                    <a:pt x="111671" y="0"/>
                  </a:lnTo>
                  <a:lnTo>
                    <a:pt x="151221" y="10640"/>
                  </a:lnTo>
                  <a:lnTo>
                    <a:pt x="163009" y="17682"/>
                  </a:lnTo>
                  <a:lnTo>
                    <a:pt x="168748" y="21438"/>
                  </a:lnTo>
                  <a:lnTo>
                    <a:pt x="174021" y="25976"/>
                  </a:lnTo>
                  <a:lnTo>
                    <a:pt x="178829" y="30826"/>
                  </a:lnTo>
                  <a:lnTo>
                    <a:pt x="183637" y="35677"/>
                  </a:lnTo>
                  <a:lnTo>
                    <a:pt x="187980" y="40998"/>
                  </a:lnTo>
                  <a:lnTo>
                    <a:pt x="191858" y="46788"/>
                  </a:lnTo>
                  <a:lnTo>
                    <a:pt x="195735" y="52578"/>
                  </a:lnTo>
                  <a:lnTo>
                    <a:pt x="208608" y="91855"/>
                  </a:lnTo>
                  <a:lnTo>
                    <a:pt x="209384" y="98583"/>
                  </a:lnTo>
                  <a:lnTo>
                    <a:pt x="209384" y="105625"/>
                  </a:lnTo>
                  <a:close/>
                </a:path>
              </a:pathLst>
            </a:custGeom>
            <a:ln w="70105">
              <a:solidFill>
                <a:srgbClr val="F1F0EC"/>
              </a:solidFill>
            </a:ln>
          </p:spPr>
          <p:txBody>
            <a:bodyPr wrap="square" lIns="0" tIns="0" rIns="0" bIns="0" rtlCol="0"/>
            <a:lstStyle/>
            <a:p>
              <a:endParaRPr/>
            </a:p>
          </p:txBody>
        </p:sp>
        <p:sp>
          <p:nvSpPr>
            <p:cNvPr id="15" name="object 15">
              <a:extLst>
                <a:ext uri="{FF2B5EF4-FFF2-40B4-BE49-F238E27FC236}">
                  <a16:creationId xmlns:a16="http://schemas.microsoft.com/office/drawing/2014/main" id="{3D613C07-2795-5A75-F831-B3888A9D2CC5}"/>
                </a:ext>
              </a:extLst>
            </p:cNvPr>
            <p:cNvSpPr/>
            <p:nvPr/>
          </p:nvSpPr>
          <p:spPr>
            <a:xfrm>
              <a:off x="1451622" y="1257286"/>
              <a:ext cx="6320790" cy="8801735"/>
            </a:xfrm>
            <a:custGeom>
              <a:avLst/>
              <a:gdLst/>
              <a:ahLst/>
              <a:cxnLst/>
              <a:rect l="l" t="t" r="r" b="b"/>
              <a:pathLst>
                <a:path w="6320790" h="8801735">
                  <a:moveTo>
                    <a:pt x="6320764" y="0"/>
                  </a:moveTo>
                  <a:lnTo>
                    <a:pt x="28575" y="0"/>
                  </a:lnTo>
                  <a:lnTo>
                    <a:pt x="0" y="0"/>
                  </a:lnTo>
                  <a:lnTo>
                    <a:pt x="0" y="57150"/>
                  </a:lnTo>
                  <a:lnTo>
                    <a:pt x="0" y="8801113"/>
                  </a:lnTo>
                  <a:lnTo>
                    <a:pt x="28575" y="8801113"/>
                  </a:lnTo>
                  <a:lnTo>
                    <a:pt x="28575" y="57150"/>
                  </a:lnTo>
                  <a:lnTo>
                    <a:pt x="6320764" y="57150"/>
                  </a:lnTo>
                  <a:lnTo>
                    <a:pt x="6320764" y="0"/>
                  </a:lnTo>
                  <a:close/>
                </a:path>
              </a:pathLst>
            </a:custGeom>
            <a:solidFill>
              <a:srgbClr val="000000"/>
            </a:solidFill>
          </p:spPr>
          <p:txBody>
            <a:bodyPr wrap="square" lIns="0" tIns="0" rIns="0" bIns="0" rtlCol="0"/>
            <a:lstStyle/>
            <a:p>
              <a:endParaRPr/>
            </a:p>
          </p:txBody>
        </p:sp>
      </p:grpSp>
      <p:grpSp>
        <p:nvGrpSpPr>
          <p:cNvPr id="17" name="object 17">
            <a:extLst>
              <a:ext uri="{FF2B5EF4-FFF2-40B4-BE49-F238E27FC236}">
                <a16:creationId xmlns:a16="http://schemas.microsoft.com/office/drawing/2014/main" id="{914614F9-62CD-0278-084F-2E668B134F4C}"/>
              </a:ext>
            </a:extLst>
          </p:cNvPr>
          <p:cNvGrpSpPr/>
          <p:nvPr/>
        </p:nvGrpSpPr>
        <p:grpSpPr>
          <a:xfrm>
            <a:off x="-84654" y="116318"/>
            <a:ext cx="7772577" cy="10096227"/>
            <a:chOff x="0" y="-37650"/>
            <a:chExt cx="7772577" cy="10096227"/>
          </a:xfrm>
        </p:grpSpPr>
        <p:sp>
          <p:nvSpPr>
            <p:cNvPr id="19" name="object 19">
              <a:extLst>
                <a:ext uri="{FF2B5EF4-FFF2-40B4-BE49-F238E27FC236}">
                  <a16:creationId xmlns:a16="http://schemas.microsoft.com/office/drawing/2014/main" id="{FF85B341-2728-7E4B-E7C0-27836A5F17D8}"/>
                </a:ext>
              </a:extLst>
            </p:cNvPr>
            <p:cNvSpPr/>
            <p:nvPr/>
          </p:nvSpPr>
          <p:spPr>
            <a:xfrm>
              <a:off x="199821" y="7315237"/>
              <a:ext cx="1017905" cy="36195"/>
            </a:xfrm>
            <a:custGeom>
              <a:avLst/>
              <a:gdLst/>
              <a:ahLst/>
              <a:cxnLst/>
              <a:rect l="l" t="t" r="r" b="b"/>
              <a:pathLst>
                <a:path w="1017905" h="36195">
                  <a:moveTo>
                    <a:pt x="1017371" y="23380"/>
                  </a:moveTo>
                  <a:lnTo>
                    <a:pt x="0" y="23380"/>
                  </a:lnTo>
                  <a:lnTo>
                    <a:pt x="0" y="36144"/>
                  </a:lnTo>
                  <a:lnTo>
                    <a:pt x="1017371" y="36144"/>
                  </a:lnTo>
                  <a:lnTo>
                    <a:pt x="1017371" y="23380"/>
                  </a:lnTo>
                  <a:close/>
                </a:path>
                <a:path w="1017905" h="36195">
                  <a:moveTo>
                    <a:pt x="1017371" y="0"/>
                  </a:moveTo>
                  <a:lnTo>
                    <a:pt x="0" y="0"/>
                  </a:lnTo>
                  <a:lnTo>
                    <a:pt x="0" y="12750"/>
                  </a:lnTo>
                  <a:lnTo>
                    <a:pt x="1017371" y="12750"/>
                  </a:lnTo>
                  <a:lnTo>
                    <a:pt x="1017371" y="0"/>
                  </a:lnTo>
                  <a:close/>
                </a:path>
              </a:pathLst>
            </a:custGeom>
            <a:solidFill>
              <a:srgbClr val="000000"/>
            </a:solidFill>
          </p:spPr>
          <p:txBody>
            <a:bodyPr wrap="square" lIns="0" tIns="0" rIns="0" bIns="0" rtlCol="0"/>
            <a:lstStyle/>
            <a:p>
              <a:endParaRPr/>
            </a:p>
          </p:txBody>
        </p:sp>
        <p:sp>
          <p:nvSpPr>
            <p:cNvPr id="20" name="object 20">
              <a:extLst>
                <a:ext uri="{FF2B5EF4-FFF2-40B4-BE49-F238E27FC236}">
                  <a16:creationId xmlns:a16="http://schemas.microsoft.com/office/drawing/2014/main" id="{70E6A042-5E16-EED0-6629-5EC4C90615A0}"/>
                </a:ext>
              </a:extLst>
            </p:cNvPr>
            <p:cNvSpPr/>
            <p:nvPr/>
          </p:nvSpPr>
          <p:spPr>
            <a:xfrm>
              <a:off x="199828" y="7327988"/>
              <a:ext cx="0" cy="1228090"/>
            </a:xfrm>
            <a:custGeom>
              <a:avLst/>
              <a:gdLst/>
              <a:ahLst/>
              <a:cxnLst/>
              <a:rect l="l" t="t" r="r" b="b"/>
              <a:pathLst>
                <a:path h="1228090">
                  <a:moveTo>
                    <a:pt x="0" y="1227841"/>
                  </a:moveTo>
                  <a:lnTo>
                    <a:pt x="0" y="0"/>
                  </a:lnTo>
                </a:path>
              </a:pathLst>
            </a:custGeom>
            <a:ln w="46872">
              <a:solidFill>
                <a:srgbClr val="000000"/>
              </a:solidFill>
            </a:ln>
          </p:spPr>
          <p:txBody>
            <a:bodyPr wrap="square" lIns="0" tIns="0" rIns="0" bIns="0" rtlCol="0"/>
            <a:lstStyle/>
            <a:p>
              <a:endParaRPr/>
            </a:p>
          </p:txBody>
        </p:sp>
        <p:sp>
          <p:nvSpPr>
            <p:cNvPr id="21" name="object 21">
              <a:extLst>
                <a:ext uri="{FF2B5EF4-FFF2-40B4-BE49-F238E27FC236}">
                  <a16:creationId xmlns:a16="http://schemas.microsoft.com/office/drawing/2014/main" id="{D9CB87A9-1D5F-A6D1-2129-579847237963}"/>
                </a:ext>
              </a:extLst>
            </p:cNvPr>
            <p:cNvSpPr/>
            <p:nvPr/>
          </p:nvSpPr>
          <p:spPr>
            <a:xfrm>
              <a:off x="199828" y="7344998"/>
              <a:ext cx="1017905" cy="0"/>
            </a:xfrm>
            <a:custGeom>
              <a:avLst/>
              <a:gdLst/>
              <a:ahLst/>
              <a:cxnLst/>
              <a:rect l="l" t="t" r="r" b="b"/>
              <a:pathLst>
                <a:path w="1017905">
                  <a:moveTo>
                    <a:pt x="0" y="0"/>
                  </a:moveTo>
                  <a:lnTo>
                    <a:pt x="1017373" y="0"/>
                  </a:lnTo>
                </a:path>
              </a:pathLst>
            </a:custGeom>
            <a:ln w="12760">
              <a:solidFill>
                <a:srgbClr val="000000"/>
              </a:solidFill>
            </a:ln>
          </p:spPr>
          <p:txBody>
            <a:bodyPr wrap="square" lIns="0" tIns="0" rIns="0" bIns="0" rtlCol="0"/>
            <a:lstStyle/>
            <a:p>
              <a:endParaRPr/>
            </a:p>
          </p:txBody>
        </p:sp>
        <p:sp>
          <p:nvSpPr>
            <p:cNvPr id="22" name="object 22">
              <a:extLst>
                <a:ext uri="{FF2B5EF4-FFF2-40B4-BE49-F238E27FC236}">
                  <a16:creationId xmlns:a16="http://schemas.microsoft.com/office/drawing/2014/main" id="{91B57BC2-BAD1-64EC-CA30-B467576ED0A4}"/>
                </a:ext>
              </a:extLst>
            </p:cNvPr>
            <p:cNvSpPr/>
            <p:nvPr/>
          </p:nvSpPr>
          <p:spPr>
            <a:xfrm>
              <a:off x="199828" y="7315227"/>
              <a:ext cx="1017905" cy="13335"/>
            </a:xfrm>
            <a:custGeom>
              <a:avLst/>
              <a:gdLst/>
              <a:ahLst/>
              <a:cxnLst/>
              <a:rect l="l" t="t" r="r" b="b"/>
              <a:pathLst>
                <a:path w="1017905" h="13334">
                  <a:moveTo>
                    <a:pt x="0" y="12760"/>
                  </a:moveTo>
                  <a:lnTo>
                    <a:pt x="1017373" y="12760"/>
                  </a:lnTo>
                  <a:lnTo>
                    <a:pt x="1017373" y="0"/>
                  </a:lnTo>
                  <a:lnTo>
                    <a:pt x="0" y="0"/>
                  </a:lnTo>
                  <a:lnTo>
                    <a:pt x="0" y="12760"/>
                  </a:lnTo>
                  <a:close/>
                </a:path>
              </a:pathLst>
            </a:custGeom>
            <a:solidFill>
              <a:srgbClr val="000000"/>
            </a:solidFill>
          </p:spPr>
          <p:txBody>
            <a:bodyPr wrap="square" lIns="0" tIns="0" rIns="0" bIns="0" rtlCol="0"/>
            <a:lstStyle/>
            <a:p>
              <a:endParaRPr/>
            </a:p>
          </p:txBody>
        </p:sp>
        <p:sp>
          <p:nvSpPr>
            <p:cNvPr id="23" name="object 23">
              <a:extLst>
                <a:ext uri="{FF2B5EF4-FFF2-40B4-BE49-F238E27FC236}">
                  <a16:creationId xmlns:a16="http://schemas.microsoft.com/office/drawing/2014/main" id="{4A0B3D7C-74EB-A7DB-62B5-F30FC03DB337}"/>
                </a:ext>
              </a:extLst>
            </p:cNvPr>
            <p:cNvSpPr/>
            <p:nvPr/>
          </p:nvSpPr>
          <p:spPr>
            <a:xfrm>
              <a:off x="154109" y="7327988"/>
              <a:ext cx="45719" cy="1228090"/>
            </a:xfrm>
            <a:custGeom>
              <a:avLst/>
              <a:gdLst/>
              <a:ahLst/>
              <a:cxnLst/>
              <a:rect l="l" t="t" r="r" b="b"/>
              <a:pathLst>
                <a:path h="1228090">
                  <a:moveTo>
                    <a:pt x="0" y="1227841"/>
                  </a:moveTo>
                  <a:lnTo>
                    <a:pt x="0" y="0"/>
                  </a:lnTo>
                </a:path>
              </a:pathLst>
            </a:custGeom>
            <a:ln w="46872">
              <a:solidFill>
                <a:srgbClr val="000000"/>
              </a:solidFill>
            </a:ln>
          </p:spPr>
          <p:txBody>
            <a:bodyPr wrap="square" lIns="0" tIns="0" rIns="0" bIns="0" rtlCol="0"/>
            <a:lstStyle/>
            <a:p>
              <a:endParaRPr/>
            </a:p>
          </p:txBody>
        </p:sp>
        <p:sp>
          <p:nvSpPr>
            <p:cNvPr id="24" name="object 24">
              <a:extLst>
                <a:ext uri="{FF2B5EF4-FFF2-40B4-BE49-F238E27FC236}">
                  <a16:creationId xmlns:a16="http://schemas.microsoft.com/office/drawing/2014/main" id="{013D0599-15A5-F486-EA56-CB8458AC1D20}"/>
                </a:ext>
              </a:extLst>
            </p:cNvPr>
            <p:cNvSpPr/>
            <p:nvPr/>
          </p:nvSpPr>
          <p:spPr>
            <a:xfrm>
              <a:off x="211311" y="7338617"/>
              <a:ext cx="1012190" cy="267335"/>
            </a:xfrm>
            <a:custGeom>
              <a:avLst/>
              <a:gdLst/>
              <a:ahLst/>
              <a:cxnLst/>
              <a:rect l="l" t="t" r="r" b="b"/>
              <a:pathLst>
                <a:path w="1012190" h="267334">
                  <a:moveTo>
                    <a:pt x="0" y="0"/>
                  </a:moveTo>
                  <a:lnTo>
                    <a:pt x="1012012" y="0"/>
                  </a:lnTo>
                  <a:lnTo>
                    <a:pt x="1012012" y="266802"/>
                  </a:lnTo>
                  <a:lnTo>
                    <a:pt x="0" y="266802"/>
                  </a:lnTo>
                  <a:lnTo>
                    <a:pt x="0" y="0"/>
                  </a:lnTo>
                </a:path>
                <a:path w="1012190" h="267334">
                  <a:moveTo>
                    <a:pt x="0" y="0"/>
                  </a:moveTo>
                  <a:lnTo>
                    <a:pt x="1012012" y="0"/>
                  </a:lnTo>
                  <a:lnTo>
                    <a:pt x="1012012" y="266802"/>
                  </a:lnTo>
                  <a:lnTo>
                    <a:pt x="0" y="266802"/>
                  </a:lnTo>
                  <a:lnTo>
                    <a:pt x="0" y="0"/>
                  </a:lnTo>
                </a:path>
              </a:pathLst>
            </a:custGeom>
            <a:ln w="46623">
              <a:solidFill>
                <a:srgbClr val="000000"/>
              </a:solidFill>
            </a:ln>
          </p:spPr>
          <p:txBody>
            <a:bodyPr wrap="square" lIns="0" tIns="0" rIns="0" bIns="0" rtlCol="0"/>
            <a:lstStyle/>
            <a:p>
              <a:endParaRPr/>
            </a:p>
          </p:txBody>
        </p:sp>
        <p:sp>
          <p:nvSpPr>
            <p:cNvPr id="25" name="object 25">
              <a:extLst>
                <a:ext uri="{FF2B5EF4-FFF2-40B4-BE49-F238E27FC236}">
                  <a16:creationId xmlns:a16="http://schemas.microsoft.com/office/drawing/2014/main" id="{DEBBD7C8-75B7-C997-8254-9D5AA26F15C5}"/>
                </a:ext>
              </a:extLst>
            </p:cNvPr>
            <p:cNvSpPr/>
            <p:nvPr/>
          </p:nvSpPr>
          <p:spPr>
            <a:xfrm>
              <a:off x="199871" y="5578799"/>
              <a:ext cx="1011555" cy="335280"/>
            </a:xfrm>
            <a:custGeom>
              <a:avLst/>
              <a:gdLst/>
              <a:ahLst/>
              <a:cxnLst/>
              <a:rect l="l" t="t" r="r" b="b"/>
              <a:pathLst>
                <a:path w="1011555" h="335279">
                  <a:moveTo>
                    <a:pt x="0" y="0"/>
                  </a:moveTo>
                  <a:lnTo>
                    <a:pt x="1011326" y="0"/>
                  </a:lnTo>
                  <a:lnTo>
                    <a:pt x="1011326" y="335106"/>
                  </a:lnTo>
                  <a:lnTo>
                    <a:pt x="0" y="335106"/>
                  </a:lnTo>
                  <a:lnTo>
                    <a:pt x="0" y="0"/>
                  </a:lnTo>
                </a:path>
                <a:path w="1011555" h="335279">
                  <a:moveTo>
                    <a:pt x="0" y="0"/>
                  </a:moveTo>
                  <a:lnTo>
                    <a:pt x="1011326" y="0"/>
                  </a:lnTo>
                  <a:lnTo>
                    <a:pt x="1011326" y="335106"/>
                  </a:lnTo>
                  <a:lnTo>
                    <a:pt x="0" y="335106"/>
                  </a:lnTo>
                  <a:lnTo>
                    <a:pt x="0" y="0"/>
                  </a:lnTo>
                </a:path>
              </a:pathLst>
            </a:custGeom>
            <a:ln w="44695">
              <a:solidFill>
                <a:srgbClr val="000000"/>
              </a:solidFill>
            </a:ln>
          </p:spPr>
          <p:txBody>
            <a:bodyPr wrap="square" lIns="0" tIns="0" rIns="0" bIns="0" rtlCol="0"/>
            <a:lstStyle/>
            <a:p>
              <a:endParaRPr/>
            </a:p>
          </p:txBody>
        </p:sp>
        <p:sp>
          <p:nvSpPr>
            <p:cNvPr id="27" name="object 27">
              <a:extLst>
                <a:ext uri="{FF2B5EF4-FFF2-40B4-BE49-F238E27FC236}">
                  <a16:creationId xmlns:a16="http://schemas.microsoft.com/office/drawing/2014/main" id="{185D42B7-0553-1377-CF13-162584B1120C}"/>
                </a:ext>
              </a:extLst>
            </p:cNvPr>
            <p:cNvSpPr/>
            <p:nvPr/>
          </p:nvSpPr>
          <p:spPr>
            <a:xfrm>
              <a:off x="197887" y="1261794"/>
              <a:ext cx="998855" cy="433705"/>
            </a:xfrm>
            <a:custGeom>
              <a:avLst/>
              <a:gdLst/>
              <a:ahLst/>
              <a:cxnLst/>
              <a:rect l="l" t="t" r="r" b="b"/>
              <a:pathLst>
                <a:path w="998855" h="433705">
                  <a:moveTo>
                    <a:pt x="0" y="0"/>
                  </a:moveTo>
                  <a:lnTo>
                    <a:pt x="998671" y="0"/>
                  </a:lnTo>
                  <a:lnTo>
                    <a:pt x="998671" y="433349"/>
                  </a:lnTo>
                  <a:lnTo>
                    <a:pt x="0" y="433349"/>
                  </a:lnTo>
                  <a:lnTo>
                    <a:pt x="0" y="0"/>
                  </a:lnTo>
                </a:path>
                <a:path w="998855" h="433705">
                  <a:moveTo>
                    <a:pt x="0" y="0"/>
                  </a:moveTo>
                  <a:lnTo>
                    <a:pt x="998671" y="0"/>
                  </a:lnTo>
                  <a:lnTo>
                    <a:pt x="998671" y="433349"/>
                  </a:lnTo>
                  <a:lnTo>
                    <a:pt x="0" y="433349"/>
                  </a:lnTo>
                  <a:lnTo>
                    <a:pt x="0" y="0"/>
                  </a:lnTo>
                </a:path>
              </a:pathLst>
            </a:custGeom>
            <a:ln w="44220">
              <a:solidFill>
                <a:srgbClr val="000000"/>
              </a:solidFill>
            </a:ln>
          </p:spPr>
          <p:txBody>
            <a:bodyPr wrap="square" lIns="0" tIns="0" rIns="0" bIns="0" rtlCol="0"/>
            <a:lstStyle/>
            <a:p>
              <a:endParaRPr/>
            </a:p>
          </p:txBody>
        </p:sp>
        <p:sp>
          <p:nvSpPr>
            <p:cNvPr id="29" name="object 29">
              <a:extLst>
                <a:ext uri="{FF2B5EF4-FFF2-40B4-BE49-F238E27FC236}">
                  <a16:creationId xmlns:a16="http://schemas.microsoft.com/office/drawing/2014/main" id="{95D8A321-1C3F-2D30-E1DE-F661701273B8}"/>
                </a:ext>
              </a:extLst>
            </p:cNvPr>
            <p:cNvSpPr/>
            <p:nvPr/>
          </p:nvSpPr>
          <p:spPr>
            <a:xfrm>
              <a:off x="197412" y="1671848"/>
              <a:ext cx="990600" cy="3829050"/>
            </a:xfrm>
            <a:custGeom>
              <a:avLst/>
              <a:gdLst/>
              <a:ahLst/>
              <a:cxnLst/>
              <a:rect l="l" t="t" r="r" b="b"/>
              <a:pathLst>
                <a:path w="990600" h="3829050">
                  <a:moveTo>
                    <a:pt x="0" y="0"/>
                  </a:moveTo>
                  <a:lnTo>
                    <a:pt x="990599" y="0"/>
                  </a:lnTo>
                  <a:lnTo>
                    <a:pt x="990599" y="3828967"/>
                  </a:lnTo>
                  <a:lnTo>
                    <a:pt x="0" y="3828967"/>
                  </a:lnTo>
                  <a:lnTo>
                    <a:pt x="0" y="0"/>
                  </a:lnTo>
                </a:path>
              </a:pathLst>
            </a:custGeom>
            <a:ln w="37949">
              <a:solidFill>
                <a:srgbClr val="000000"/>
              </a:solidFill>
            </a:ln>
          </p:spPr>
          <p:txBody>
            <a:bodyPr wrap="square" lIns="0" tIns="0" rIns="0" bIns="0" rtlCol="0"/>
            <a:lstStyle/>
            <a:p>
              <a:endParaRPr dirty="0"/>
            </a:p>
          </p:txBody>
        </p:sp>
        <p:sp>
          <p:nvSpPr>
            <p:cNvPr id="30" name="object 30">
              <a:extLst>
                <a:ext uri="{FF2B5EF4-FFF2-40B4-BE49-F238E27FC236}">
                  <a16:creationId xmlns:a16="http://schemas.microsoft.com/office/drawing/2014/main" id="{60173FEF-8793-82B2-304A-384BB3B17676}"/>
                </a:ext>
              </a:extLst>
            </p:cNvPr>
            <p:cNvSpPr/>
            <p:nvPr/>
          </p:nvSpPr>
          <p:spPr>
            <a:xfrm>
              <a:off x="207472" y="8544064"/>
              <a:ext cx="1010285" cy="0"/>
            </a:xfrm>
            <a:custGeom>
              <a:avLst/>
              <a:gdLst/>
              <a:ahLst/>
              <a:cxnLst/>
              <a:rect l="l" t="t" r="r" b="b"/>
              <a:pathLst>
                <a:path w="1010285">
                  <a:moveTo>
                    <a:pt x="0" y="0"/>
                  </a:moveTo>
                  <a:lnTo>
                    <a:pt x="1009789" y="0"/>
                  </a:lnTo>
                </a:path>
              </a:pathLst>
            </a:custGeom>
            <a:ln w="19049">
              <a:solidFill>
                <a:srgbClr val="000000"/>
              </a:solidFill>
            </a:ln>
          </p:spPr>
          <p:txBody>
            <a:bodyPr wrap="square" lIns="0" tIns="0" rIns="0" bIns="0" rtlCol="0"/>
            <a:lstStyle/>
            <a:p>
              <a:endParaRPr/>
            </a:p>
          </p:txBody>
        </p:sp>
        <p:sp>
          <p:nvSpPr>
            <p:cNvPr id="31" name="object 31">
              <a:extLst>
                <a:ext uri="{FF2B5EF4-FFF2-40B4-BE49-F238E27FC236}">
                  <a16:creationId xmlns:a16="http://schemas.microsoft.com/office/drawing/2014/main" id="{762D8974-3427-AE44-65F7-8829F21F8978}"/>
                </a:ext>
              </a:extLst>
            </p:cNvPr>
            <p:cNvSpPr/>
            <p:nvPr/>
          </p:nvSpPr>
          <p:spPr>
            <a:xfrm>
              <a:off x="1573006" y="4194667"/>
              <a:ext cx="5759341" cy="63625"/>
            </a:xfrm>
            <a:custGeom>
              <a:avLst/>
              <a:gdLst/>
              <a:ahLst/>
              <a:cxnLst/>
              <a:rect l="l" t="t" r="r" b="b"/>
              <a:pathLst>
                <a:path w="5768975">
                  <a:moveTo>
                    <a:pt x="0" y="0"/>
                  </a:moveTo>
                  <a:lnTo>
                    <a:pt x="5768482" y="0"/>
                  </a:lnTo>
                </a:path>
              </a:pathLst>
            </a:custGeom>
            <a:ln w="68886">
              <a:solidFill>
                <a:srgbClr val="F1F0EC"/>
              </a:solidFill>
            </a:ln>
          </p:spPr>
          <p:txBody>
            <a:bodyPr wrap="square" lIns="0" tIns="0" rIns="0" bIns="0" rtlCol="0"/>
            <a:lstStyle/>
            <a:p>
              <a:endParaRPr/>
            </a:p>
          </p:txBody>
        </p:sp>
        <p:pic>
          <p:nvPicPr>
            <p:cNvPr id="32" name="object 32">
              <a:extLst>
                <a:ext uri="{FF2B5EF4-FFF2-40B4-BE49-F238E27FC236}">
                  <a16:creationId xmlns:a16="http://schemas.microsoft.com/office/drawing/2014/main" id="{C3EE6B7B-30B2-DD0C-D71B-C0B74D43D5EF}"/>
                </a:ext>
              </a:extLst>
            </p:cNvPr>
            <p:cNvPicPr/>
            <p:nvPr/>
          </p:nvPicPr>
          <p:blipFill>
            <a:blip r:embed="rId3" cstate="print"/>
            <a:stretch>
              <a:fillRect/>
            </a:stretch>
          </p:blipFill>
          <p:spPr>
            <a:xfrm>
              <a:off x="7345329" y="4080728"/>
              <a:ext cx="207466" cy="206658"/>
            </a:xfrm>
            <a:prstGeom prst="rect">
              <a:avLst/>
            </a:prstGeom>
          </p:spPr>
        </p:pic>
        <p:sp>
          <p:nvSpPr>
            <p:cNvPr id="33" name="object 33">
              <a:extLst>
                <a:ext uri="{FF2B5EF4-FFF2-40B4-BE49-F238E27FC236}">
                  <a16:creationId xmlns:a16="http://schemas.microsoft.com/office/drawing/2014/main" id="{C83C6BDB-8B43-BCFA-C36B-C019EE926B12}"/>
                </a:ext>
              </a:extLst>
            </p:cNvPr>
            <p:cNvSpPr/>
            <p:nvPr/>
          </p:nvSpPr>
          <p:spPr>
            <a:xfrm>
              <a:off x="7345150" y="4086833"/>
              <a:ext cx="207645" cy="207010"/>
            </a:xfrm>
            <a:custGeom>
              <a:avLst/>
              <a:gdLst/>
              <a:ahLst/>
              <a:cxnLst/>
              <a:rect l="l" t="t" r="r" b="b"/>
              <a:pathLst>
                <a:path w="207645" h="207010">
                  <a:moveTo>
                    <a:pt x="207466" y="103329"/>
                  </a:moveTo>
                  <a:lnTo>
                    <a:pt x="207466" y="110064"/>
                  </a:lnTo>
                  <a:lnTo>
                    <a:pt x="206851" y="116800"/>
                  </a:lnTo>
                  <a:lnTo>
                    <a:pt x="193788" y="155223"/>
                  </a:lnTo>
                  <a:lnTo>
                    <a:pt x="167202" y="185533"/>
                  </a:lnTo>
                  <a:lnTo>
                    <a:pt x="130780" y="203443"/>
                  </a:lnTo>
                  <a:lnTo>
                    <a:pt x="110648" y="206658"/>
                  </a:lnTo>
                  <a:lnTo>
                    <a:pt x="103733" y="206658"/>
                  </a:lnTo>
                  <a:lnTo>
                    <a:pt x="96817" y="206658"/>
                  </a:lnTo>
                  <a:lnTo>
                    <a:pt x="57629" y="196249"/>
                  </a:lnTo>
                  <a:lnTo>
                    <a:pt x="25510" y="171756"/>
                  </a:lnTo>
                  <a:lnTo>
                    <a:pt x="5225" y="136700"/>
                  </a:lnTo>
                  <a:lnTo>
                    <a:pt x="0" y="110217"/>
                  </a:lnTo>
                  <a:lnTo>
                    <a:pt x="0" y="103329"/>
                  </a:lnTo>
                  <a:lnTo>
                    <a:pt x="0" y="96440"/>
                  </a:lnTo>
                  <a:lnTo>
                    <a:pt x="7837" y="63681"/>
                  </a:lnTo>
                  <a:lnTo>
                    <a:pt x="10450" y="57405"/>
                  </a:lnTo>
                  <a:lnTo>
                    <a:pt x="30274" y="30156"/>
                  </a:lnTo>
                  <a:lnTo>
                    <a:pt x="35038" y="25411"/>
                  </a:lnTo>
                  <a:lnTo>
                    <a:pt x="70231" y="5204"/>
                  </a:lnTo>
                  <a:lnTo>
                    <a:pt x="96817" y="0"/>
                  </a:lnTo>
                  <a:lnTo>
                    <a:pt x="103733" y="0"/>
                  </a:lnTo>
                  <a:lnTo>
                    <a:pt x="110648" y="0"/>
                  </a:lnTo>
                  <a:lnTo>
                    <a:pt x="149836" y="10409"/>
                  </a:lnTo>
                  <a:lnTo>
                    <a:pt x="161516" y="17298"/>
                  </a:lnTo>
                  <a:lnTo>
                    <a:pt x="167203" y="20972"/>
                  </a:lnTo>
                  <a:lnTo>
                    <a:pt x="172427" y="25411"/>
                  </a:lnTo>
                  <a:lnTo>
                    <a:pt x="177191" y="30156"/>
                  </a:lnTo>
                  <a:lnTo>
                    <a:pt x="181955" y="34902"/>
                  </a:lnTo>
                  <a:lnTo>
                    <a:pt x="186258" y="40107"/>
                  </a:lnTo>
                  <a:lnTo>
                    <a:pt x="190100" y="45771"/>
                  </a:lnTo>
                  <a:lnTo>
                    <a:pt x="193942" y="51435"/>
                  </a:lnTo>
                  <a:lnTo>
                    <a:pt x="206697" y="89858"/>
                  </a:lnTo>
                  <a:lnTo>
                    <a:pt x="207466" y="96440"/>
                  </a:lnTo>
                  <a:lnTo>
                    <a:pt x="207466" y="103329"/>
                  </a:lnTo>
                  <a:close/>
                </a:path>
                <a:path w="207645" h="207010">
                  <a:moveTo>
                    <a:pt x="207466" y="103329"/>
                  </a:moveTo>
                  <a:lnTo>
                    <a:pt x="207466" y="110064"/>
                  </a:lnTo>
                  <a:lnTo>
                    <a:pt x="206851" y="116800"/>
                  </a:lnTo>
                  <a:lnTo>
                    <a:pt x="193788" y="155223"/>
                  </a:lnTo>
                  <a:lnTo>
                    <a:pt x="167202" y="185533"/>
                  </a:lnTo>
                  <a:lnTo>
                    <a:pt x="130780" y="203443"/>
                  </a:lnTo>
                  <a:lnTo>
                    <a:pt x="110648" y="206658"/>
                  </a:lnTo>
                  <a:lnTo>
                    <a:pt x="103733" y="206658"/>
                  </a:lnTo>
                  <a:lnTo>
                    <a:pt x="96817" y="206658"/>
                  </a:lnTo>
                  <a:lnTo>
                    <a:pt x="57629" y="196249"/>
                  </a:lnTo>
                  <a:lnTo>
                    <a:pt x="25510" y="171756"/>
                  </a:lnTo>
                  <a:lnTo>
                    <a:pt x="5225" y="136700"/>
                  </a:lnTo>
                  <a:lnTo>
                    <a:pt x="0" y="110217"/>
                  </a:lnTo>
                  <a:lnTo>
                    <a:pt x="0" y="103329"/>
                  </a:lnTo>
                  <a:lnTo>
                    <a:pt x="0" y="96440"/>
                  </a:lnTo>
                  <a:lnTo>
                    <a:pt x="7837" y="63681"/>
                  </a:lnTo>
                  <a:lnTo>
                    <a:pt x="10450" y="57405"/>
                  </a:lnTo>
                  <a:lnTo>
                    <a:pt x="30274" y="30156"/>
                  </a:lnTo>
                  <a:lnTo>
                    <a:pt x="35038" y="25411"/>
                  </a:lnTo>
                  <a:lnTo>
                    <a:pt x="70231" y="5204"/>
                  </a:lnTo>
                  <a:lnTo>
                    <a:pt x="96817" y="0"/>
                  </a:lnTo>
                  <a:lnTo>
                    <a:pt x="103733" y="0"/>
                  </a:lnTo>
                  <a:lnTo>
                    <a:pt x="110648" y="0"/>
                  </a:lnTo>
                  <a:lnTo>
                    <a:pt x="149836" y="10409"/>
                  </a:lnTo>
                  <a:lnTo>
                    <a:pt x="161516" y="17298"/>
                  </a:lnTo>
                  <a:lnTo>
                    <a:pt x="167203" y="20972"/>
                  </a:lnTo>
                  <a:lnTo>
                    <a:pt x="172427" y="25411"/>
                  </a:lnTo>
                  <a:lnTo>
                    <a:pt x="177191" y="30156"/>
                  </a:lnTo>
                  <a:lnTo>
                    <a:pt x="181955" y="34902"/>
                  </a:lnTo>
                  <a:lnTo>
                    <a:pt x="186258" y="40107"/>
                  </a:lnTo>
                  <a:lnTo>
                    <a:pt x="190100" y="45771"/>
                  </a:lnTo>
                  <a:lnTo>
                    <a:pt x="193942" y="51435"/>
                  </a:lnTo>
                  <a:lnTo>
                    <a:pt x="206697" y="89858"/>
                  </a:lnTo>
                  <a:lnTo>
                    <a:pt x="207466" y="96440"/>
                  </a:lnTo>
                  <a:lnTo>
                    <a:pt x="207466" y="103329"/>
                  </a:lnTo>
                  <a:close/>
                </a:path>
              </a:pathLst>
            </a:custGeom>
            <a:ln w="69020">
              <a:solidFill>
                <a:srgbClr val="F1F0EC"/>
              </a:solidFill>
            </a:ln>
          </p:spPr>
          <p:txBody>
            <a:bodyPr wrap="square" lIns="0" tIns="0" rIns="0" bIns="0" rtlCol="0"/>
            <a:lstStyle/>
            <a:p>
              <a:endParaRPr/>
            </a:p>
          </p:txBody>
        </p:sp>
        <p:sp>
          <p:nvSpPr>
            <p:cNvPr id="34" name="object 34">
              <a:extLst>
                <a:ext uri="{FF2B5EF4-FFF2-40B4-BE49-F238E27FC236}">
                  <a16:creationId xmlns:a16="http://schemas.microsoft.com/office/drawing/2014/main" id="{04D83DD7-9BB9-9F8F-7CC9-AF83B6F131E5}"/>
                </a:ext>
              </a:extLst>
            </p:cNvPr>
            <p:cNvSpPr/>
            <p:nvPr/>
          </p:nvSpPr>
          <p:spPr>
            <a:xfrm>
              <a:off x="1578750" y="6567212"/>
              <a:ext cx="5766579" cy="60620"/>
            </a:xfrm>
            <a:custGeom>
              <a:avLst/>
              <a:gdLst/>
              <a:ahLst/>
              <a:cxnLst/>
              <a:rect l="l" t="t" r="r" b="b"/>
              <a:pathLst>
                <a:path w="5768975">
                  <a:moveTo>
                    <a:pt x="0" y="0"/>
                  </a:moveTo>
                  <a:lnTo>
                    <a:pt x="5768482" y="0"/>
                  </a:lnTo>
                </a:path>
              </a:pathLst>
            </a:custGeom>
            <a:ln w="68886">
              <a:solidFill>
                <a:srgbClr val="F1F0EC"/>
              </a:solidFill>
            </a:ln>
          </p:spPr>
          <p:txBody>
            <a:bodyPr wrap="square" lIns="0" tIns="0" rIns="0" bIns="0" rtlCol="0"/>
            <a:lstStyle/>
            <a:p>
              <a:endParaRPr dirty="0"/>
            </a:p>
          </p:txBody>
        </p:sp>
        <p:pic>
          <p:nvPicPr>
            <p:cNvPr id="35" name="object 35">
              <a:extLst>
                <a:ext uri="{FF2B5EF4-FFF2-40B4-BE49-F238E27FC236}">
                  <a16:creationId xmlns:a16="http://schemas.microsoft.com/office/drawing/2014/main" id="{D8D03745-8E8E-FE66-5A5B-AD8FCB5E8A1B}"/>
                </a:ext>
              </a:extLst>
            </p:cNvPr>
            <p:cNvPicPr/>
            <p:nvPr/>
          </p:nvPicPr>
          <p:blipFill>
            <a:blip r:embed="rId3" cstate="print"/>
            <a:stretch>
              <a:fillRect/>
            </a:stretch>
          </p:blipFill>
          <p:spPr>
            <a:xfrm>
              <a:off x="7345329" y="6497374"/>
              <a:ext cx="207466" cy="206658"/>
            </a:xfrm>
            <a:prstGeom prst="rect">
              <a:avLst/>
            </a:prstGeom>
          </p:spPr>
        </p:pic>
        <p:sp>
          <p:nvSpPr>
            <p:cNvPr id="36" name="object 36">
              <a:extLst>
                <a:ext uri="{FF2B5EF4-FFF2-40B4-BE49-F238E27FC236}">
                  <a16:creationId xmlns:a16="http://schemas.microsoft.com/office/drawing/2014/main" id="{DEAABD1B-54BF-4EE5-D45D-A1C9573ABA90}"/>
                </a:ext>
              </a:extLst>
            </p:cNvPr>
            <p:cNvSpPr/>
            <p:nvPr/>
          </p:nvSpPr>
          <p:spPr>
            <a:xfrm>
              <a:off x="7345150" y="6475432"/>
              <a:ext cx="207645" cy="207010"/>
            </a:xfrm>
            <a:custGeom>
              <a:avLst/>
              <a:gdLst/>
              <a:ahLst/>
              <a:cxnLst/>
              <a:rect l="l" t="t" r="r" b="b"/>
              <a:pathLst>
                <a:path w="207645" h="207009">
                  <a:moveTo>
                    <a:pt x="207466" y="103329"/>
                  </a:moveTo>
                  <a:lnTo>
                    <a:pt x="207466" y="110064"/>
                  </a:lnTo>
                  <a:lnTo>
                    <a:pt x="206851" y="116800"/>
                  </a:lnTo>
                  <a:lnTo>
                    <a:pt x="193788" y="155223"/>
                  </a:lnTo>
                  <a:lnTo>
                    <a:pt x="167202" y="185533"/>
                  </a:lnTo>
                  <a:lnTo>
                    <a:pt x="130780" y="203443"/>
                  </a:lnTo>
                  <a:lnTo>
                    <a:pt x="110648" y="206658"/>
                  </a:lnTo>
                  <a:lnTo>
                    <a:pt x="103733" y="206658"/>
                  </a:lnTo>
                  <a:lnTo>
                    <a:pt x="96817" y="206658"/>
                  </a:lnTo>
                  <a:lnTo>
                    <a:pt x="57629" y="196249"/>
                  </a:lnTo>
                  <a:lnTo>
                    <a:pt x="25510" y="171756"/>
                  </a:lnTo>
                  <a:lnTo>
                    <a:pt x="5225" y="136700"/>
                  </a:lnTo>
                  <a:lnTo>
                    <a:pt x="0" y="110217"/>
                  </a:lnTo>
                  <a:lnTo>
                    <a:pt x="0" y="103329"/>
                  </a:lnTo>
                  <a:lnTo>
                    <a:pt x="0" y="96440"/>
                  </a:lnTo>
                  <a:lnTo>
                    <a:pt x="7837" y="63681"/>
                  </a:lnTo>
                  <a:lnTo>
                    <a:pt x="10450" y="57405"/>
                  </a:lnTo>
                  <a:lnTo>
                    <a:pt x="30274" y="30156"/>
                  </a:lnTo>
                  <a:lnTo>
                    <a:pt x="35038" y="25411"/>
                  </a:lnTo>
                  <a:lnTo>
                    <a:pt x="70231" y="5204"/>
                  </a:lnTo>
                  <a:lnTo>
                    <a:pt x="96817" y="0"/>
                  </a:lnTo>
                  <a:lnTo>
                    <a:pt x="103733" y="0"/>
                  </a:lnTo>
                  <a:lnTo>
                    <a:pt x="110648" y="0"/>
                  </a:lnTo>
                  <a:lnTo>
                    <a:pt x="149836" y="10409"/>
                  </a:lnTo>
                  <a:lnTo>
                    <a:pt x="161516" y="17298"/>
                  </a:lnTo>
                  <a:lnTo>
                    <a:pt x="167203" y="20972"/>
                  </a:lnTo>
                  <a:lnTo>
                    <a:pt x="172427" y="25411"/>
                  </a:lnTo>
                  <a:lnTo>
                    <a:pt x="177191" y="30156"/>
                  </a:lnTo>
                  <a:lnTo>
                    <a:pt x="181955" y="34902"/>
                  </a:lnTo>
                  <a:lnTo>
                    <a:pt x="186258" y="40107"/>
                  </a:lnTo>
                  <a:lnTo>
                    <a:pt x="190100" y="45771"/>
                  </a:lnTo>
                  <a:lnTo>
                    <a:pt x="193942" y="51435"/>
                  </a:lnTo>
                  <a:lnTo>
                    <a:pt x="206697" y="89858"/>
                  </a:lnTo>
                  <a:lnTo>
                    <a:pt x="207466" y="96440"/>
                  </a:lnTo>
                  <a:lnTo>
                    <a:pt x="207466" y="103329"/>
                  </a:lnTo>
                  <a:close/>
                </a:path>
                <a:path w="207645" h="207009">
                  <a:moveTo>
                    <a:pt x="207466" y="103329"/>
                  </a:moveTo>
                  <a:lnTo>
                    <a:pt x="207466" y="110064"/>
                  </a:lnTo>
                  <a:lnTo>
                    <a:pt x="206851" y="116800"/>
                  </a:lnTo>
                  <a:lnTo>
                    <a:pt x="193788" y="155223"/>
                  </a:lnTo>
                  <a:lnTo>
                    <a:pt x="167202" y="185533"/>
                  </a:lnTo>
                  <a:lnTo>
                    <a:pt x="130780" y="203443"/>
                  </a:lnTo>
                  <a:lnTo>
                    <a:pt x="110648" y="206658"/>
                  </a:lnTo>
                  <a:lnTo>
                    <a:pt x="103733" y="206658"/>
                  </a:lnTo>
                  <a:lnTo>
                    <a:pt x="96817" y="206658"/>
                  </a:lnTo>
                  <a:lnTo>
                    <a:pt x="57629" y="196249"/>
                  </a:lnTo>
                  <a:lnTo>
                    <a:pt x="25510" y="171756"/>
                  </a:lnTo>
                  <a:lnTo>
                    <a:pt x="5225" y="136700"/>
                  </a:lnTo>
                  <a:lnTo>
                    <a:pt x="0" y="110217"/>
                  </a:lnTo>
                  <a:lnTo>
                    <a:pt x="0" y="103329"/>
                  </a:lnTo>
                  <a:lnTo>
                    <a:pt x="0" y="96440"/>
                  </a:lnTo>
                  <a:lnTo>
                    <a:pt x="7837" y="63681"/>
                  </a:lnTo>
                  <a:lnTo>
                    <a:pt x="10450" y="57405"/>
                  </a:lnTo>
                  <a:lnTo>
                    <a:pt x="30274" y="30156"/>
                  </a:lnTo>
                  <a:lnTo>
                    <a:pt x="35038" y="25411"/>
                  </a:lnTo>
                  <a:lnTo>
                    <a:pt x="70231" y="5204"/>
                  </a:lnTo>
                  <a:lnTo>
                    <a:pt x="96817" y="0"/>
                  </a:lnTo>
                  <a:lnTo>
                    <a:pt x="103733" y="0"/>
                  </a:lnTo>
                  <a:lnTo>
                    <a:pt x="110648" y="0"/>
                  </a:lnTo>
                  <a:lnTo>
                    <a:pt x="149836" y="10409"/>
                  </a:lnTo>
                  <a:lnTo>
                    <a:pt x="161516" y="17298"/>
                  </a:lnTo>
                  <a:lnTo>
                    <a:pt x="167203" y="20972"/>
                  </a:lnTo>
                  <a:lnTo>
                    <a:pt x="172427" y="25411"/>
                  </a:lnTo>
                  <a:lnTo>
                    <a:pt x="177191" y="30156"/>
                  </a:lnTo>
                  <a:lnTo>
                    <a:pt x="181955" y="34902"/>
                  </a:lnTo>
                  <a:lnTo>
                    <a:pt x="186258" y="40107"/>
                  </a:lnTo>
                  <a:lnTo>
                    <a:pt x="190100" y="45771"/>
                  </a:lnTo>
                  <a:lnTo>
                    <a:pt x="193942" y="51435"/>
                  </a:lnTo>
                  <a:lnTo>
                    <a:pt x="206697" y="89858"/>
                  </a:lnTo>
                  <a:lnTo>
                    <a:pt x="207466" y="96440"/>
                  </a:lnTo>
                  <a:lnTo>
                    <a:pt x="207466" y="103329"/>
                  </a:lnTo>
                  <a:close/>
                </a:path>
              </a:pathLst>
            </a:custGeom>
            <a:ln w="69020">
              <a:solidFill>
                <a:srgbClr val="F1F0EC"/>
              </a:solidFill>
            </a:ln>
          </p:spPr>
          <p:txBody>
            <a:bodyPr wrap="square" lIns="0" tIns="0" rIns="0" bIns="0" rtlCol="0"/>
            <a:lstStyle/>
            <a:p>
              <a:endParaRPr/>
            </a:p>
          </p:txBody>
        </p:sp>
        <p:sp>
          <p:nvSpPr>
            <p:cNvPr id="37" name="object 37">
              <a:extLst>
                <a:ext uri="{FF2B5EF4-FFF2-40B4-BE49-F238E27FC236}">
                  <a16:creationId xmlns:a16="http://schemas.microsoft.com/office/drawing/2014/main" id="{318B3F01-AD57-7738-7CB2-0A4D8C036D75}"/>
                </a:ext>
              </a:extLst>
            </p:cNvPr>
            <p:cNvSpPr/>
            <p:nvPr/>
          </p:nvSpPr>
          <p:spPr>
            <a:xfrm>
              <a:off x="207472" y="9843153"/>
              <a:ext cx="1019810" cy="19050"/>
            </a:xfrm>
            <a:custGeom>
              <a:avLst/>
              <a:gdLst/>
              <a:ahLst/>
              <a:cxnLst/>
              <a:rect l="l" t="t" r="r" b="b"/>
              <a:pathLst>
                <a:path w="1019810" h="19050">
                  <a:moveTo>
                    <a:pt x="0" y="0"/>
                  </a:moveTo>
                  <a:lnTo>
                    <a:pt x="1019250" y="0"/>
                  </a:lnTo>
                  <a:lnTo>
                    <a:pt x="1019250" y="19049"/>
                  </a:lnTo>
                  <a:lnTo>
                    <a:pt x="0" y="19049"/>
                  </a:lnTo>
                  <a:lnTo>
                    <a:pt x="0" y="0"/>
                  </a:lnTo>
                  <a:close/>
                </a:path>
              </a:pathLst>
            </a:custGeom>
            <a:solidFill>
              <a:srgbClr val="000000"/>
            </a:solidFill>
          </p:spPr>
          <p:txBody>
            <a:bodyPr wrap="square" lIns="0" tIns="0" rIns="0" bIns="0" rtlCol="0"/>
            <a:lstStyle/>
            <a:p>
              <a:endParaRPr/>
            </a:p>
          </p:txBody>
        </p:sp>
        <p:sp>
          <p:nvSpPr>
            <p:cNvPr id="38" name="object 38">
              <a:extLst>
                <a:ext uri="{FF2B5EF4-FFF2-40B4-BE49-F238E27FC236}">
                  <a16:creationId xmlns:a16="http://schemas.microsoft.com/office/drawing/2014/main" id="{4127B460-B158-ADF7-72BE-1EBBC4850763}"/>
                </a:ext>
              </a:extLst>
            </p:cNvPr>
            <p:cNvSpPr/>
            <p:nvPr/>
          </p:nvSpPr>
          <p:spPr>
            <a:xfrm>
              <a:off x="1356281" y="1060090"/>
              <a:ext cx="6296025" cy="52069"/>
            </a:xfrm>
            <a:custGeom>
              <a:avLst/>
              <a:gdLst/>
              <a:ahLst/>
              <a:cxnLst/>
              <a:rect l="l" t="t" r="r" b="b"/>
              <a:pathLst>
                <a:path w="6296025" h="52069">
                  <a:moveTo>
                    <a:pt x="0" y="0"/>
                  </a:moveTo>
                  <a:lnTo>
                    <a:pt x="6295466" y="0"/>
                  </a:lnTo>
                  <a:lnTo>
                    <a:pt x="6295466" y="51464"/>
                  </a:lnTo>
                  <a:lnTo>
                    <a:pt x="0" y="51464"/>
                  </a:lnTo>
                  <a:lnTo>
                    <a:pt x="0" y="0"/>
                  </a:lnTo>
                  <a:close/>
                </a:path>
              </a:pathLst>
            </a:custGeom>
            <a:solidFill>
              <a:srgbClr val="2D3157"/>
            </a:solidFill>
          </p:spPr>
          <p:txBody>
            <a:bodyPr wrap="square" lIns="0" tIns="0" rIns="0" bIns="0" rtlCol="0"/>
            <a:lstStyle/>
            <a:p>
              <a:endParaRPr dirty="0"/>
            </a:p>
          </p:txBody>
        </p:sp>
        <p:sp>
          <p:nvSpPr>
            <p:cNvPr id="39" name="object 39">
              <a:extLst>
                <a:ext uri="{FF2B5EF4-FFF2-40B4-BE49-F238E27FC236}">
                  <a16:creationId xmlns:a16="http://schemas.microsoft.com/office/drawing/2014/main" id="{F5B00554-85F9-B447-8124-B9903687B748}"/>
                </a:ext>
              </a:extLst>
            </p:cNvPr>
            <p:cNvSpPr/>
            <p:nvPr/>
          </p:nvSpPr>
          <p:spPr>
            <a:xfrm>
              <a:off x="0" y="9862203"/>
              <a:ext cx="1419860" cy="196215"/>
            </a:xfrm>
            <a:custGeom>
              <a:avLst/>
              <a:gdLst/>
              <a:ahLst/>
              <a:cxnLst/>
              <a:rect l="l" t="t" r="r" b="b"/>
              <a:pathLst>
                <a:path w="1419860" h="196215">
                  <a:moveTo>
                    <a:pt x="0" y="196196"/>
                  </a:moveTo>
                  <a:lnTo>
                    <a:pt x="0" y="0"/>
                  </a:lnTo>
                  <a:lnTo>
                    <a:pt x="1419766" y="0"/>
                  </a:lnTo>
                  <a:lnTo>
                    <a:pt x="1419766" y="196196"/>
                  </a:lnTo>
                  <a:lnTo>
                    <a:pt x="0" y="196196"/>
                  </a:lnTo>
                  <a:close/>
                </a:path>
              </a:pathLst>
            </a:custGeom>
            <a:solidFill>
              <a:srgbClr val="0A0C2D"/>
            </a:solidFill>
          </p:spPr>
          <p:txBody>
            <a:bodyPr wrap="square" lIns="0" tIns="0" rIns="0" bIns="0" rtlCol="0"/>
            <a:lstStyle/>
            <a:p>
              <a:endParaRPr/>
            </a:p>
          </p:txBody>
        </p:sp>
        <p:sp>
          <p:nvSpPr>
            <p:cNvPr id="41" name="object 41">
              <a:extLst>
                <a:ext uri="{FF2B5EF4-FFF2-40B4-BE49-F238E27FC236}">
                  <a16:creationId xmlns:a16="http://schemas.microsoft.com/office/drawing/2014/main" id="{44D1F846-09C2-0D71-E3A7-4BDAFE466DFD}"/>
                </a:ext>
              </a:extLst>
            </p:cNvPr>
            <p:cNvSpPr/>
            <p:nvPr/>
          </p:nvSpPr>
          <p:spPr>
            <a:xfrm>
              <a:off x="1229880" y="-37650"/>
              <a:ext cx="6517640" cy="1223645"/>
            </a:xfrm>
            <a:custGeom>
              <a:avLst/>
              <a:gdLst/>
              <a:ahLst/>
              <a:cxnLst/>
              <a:rect l="l" t="t" r="r" b="b"/>
              <a:pathLst>
                <a:path w="6517640" h="1223645">
                  <a:moveTo>
                    <a:pt x="6517360" y="0"/>
                  </a:moveTo>
                  <a:lnTo>
                    <a:pt x="255028" y="0"/>
                  </a:lnTo>
                  <a:lnTo>
                    <a:pt x="28651" y="0"/>
                  </a:lnTo>
                  <a:lnTo>
                    <a:pt x="0" y="0"/>
                  </a:lnTo>
                  <a:lnTo>
                    <a:pt x="0" y="1039037"/>
                  </a:lnTo>
                  <a:lnTo>
                    <a:pt x="28651" y="1039037"/>
                  </a:lnTo>
                  <a:lnTo>
                    <a:pt x="28651" y="1223340"/>
                  </a:lnTo>
                  <a:lnTo>
                    <a:pt x="6517360" y="1223340"/>
                  </a:lnTo>
                  <a:lnTo>
                    <a:pt x="6517360" y="0"/>
                  </a:lnTo>
                  <a:close/>
                </a:path>
              </a:pathLst>
            </a:custGeom>
            <a:solidFill>
              <a:srgbClr val="0A0C2D"/>
            </a:solidFill>
          </p:spPr>
          <p:txBody>
            <a:bodyPr wrap="square" lIns="0" tIns="0" rIns="0" bIns="0" rtlCol="0"/>
            <a:lstStyle/>
            <a:p>
              <a:endParaRPr/>
            </a:p>
          </p:txBody>
        </p:sp>
        <p:sp>
          <p:nvSpPr>
            <p:cNvPr id="42" name="object 42">
              <a:extLst>
                <a:ext uri="{FF2B5EF4-FFF2-40B4-BE49-F238E27FC236}">
                  <a16:creationId xmlns:a16="http://schemas.microsoft.com/office/drawing/2014/main" id="{2B9779DD-1E16-87D2-0384-D8EF6E33DDD9}"/>
                </a:ext>
              </a:extLst>
            </p:cNvPr>
            <p:cNvSpPr/>
            <p:nvPr/>
          </p:nvSpPr>
          <p:spPr>
            <a:xfrm>
              <a:off x="1373682" y="988073"/>
              <a:ext cx="6398895" cy="9070504"/>
            </a:xfrm>
            <a:custGeom>
              <a:avLst/>
              <a:gdLst/>
              <a:ahLst/>
              <a:cxnLst/>
              <a:rect l="l" t="t" r="r" b="b"/>
              <a:pathLst>
                <a:path w="6398895" h="8877300">
                  <a:moveTo>
                    <a:pt x="6398704" y="0"/>
                  </a:moveTo>
                  <a:lnTo>
                    <a:pt x="63" y="0"/>
                  </a:lnTo>
                  <a:lnTo>
                    <a:pt x="63" y="14439"/>
                  </a:lnTo>
                  <a:lnTo>
                    <a:pt x="63" y="55626"/>
                  </a:lnTo>
                  <a:lnTo>
                    <a:pt x="63" y="85725"/>
                  </a:lnTo>
                  <a:lnTo>
                    <a:pt x="13665" y="8877135"/>
                  </a:lnTo>
                  <a:lnTo>
                    <a:pt x="99390" y="8877135"/>
                  </a:lnTo>
                  <a:lnTo>
                    <a:pt x="85826" y="85725"/>
                  </a:lnTo>
                  <a:lnTo>
                    <a:pt x="6398704" y="85725"/>
                  </a:lnTo>
                  <a:lnTo>
                    <a:pt x="6398704" y="0"/>
                  </a:lnTo>
                  <a:close/>
                </a:path>
              </a:pathLst>
            </a:custGeom>
            <a:solidFill>
              <a:srgbClr val="000000"/>
            </a:solidFill>
          </p:spPr>
          <p:txBody>
            <a:bodyPr wrap="square" lIns="0" tIns="0" rIns="0" bIns="0" rtlCol="0"/>
            <a:lstStyle/>
            <a:p>
              <a:endParaRPr dirty="0"/>
            </a:p>
          </p:txBody>
        </p:sp>
      </p:grpSp>
      <p:sp>
        <p:nvSpPr>
          <p:cNvPr id="44" name="object 44">
            <a:extLst>
              <a:ext uri="{FF2B5EF4-FFF2-40B4-BE49-F238E27FC236}">
                <a16:creationId xmlns:a16="http://schemas.microsoft.com/office/drawing/2014/main" id="{680F44E7-29DD-18EE-D426-869ACCA670C0}"/>
              </a:ext>
            </a:extLst>
          </p:cNvPr>
          <p:cNvSpPr txBox="1"/>
          <p:nvPr/>
        </p:nvSpPr>
        <p:spPr>
          <a:xfrm>
            <a:off x="1571547" y="6431497"/>
            <a:ext cx="5900957" cy="274434"/>
          </a:xfrm>
          <a:prstGeom prst="rect">
            <a:avLst/>
          </a:prstGeom>
        </p:spPr>
        <p:txBody>
          <a:bodyPr vert="horz" wrap="square" lIns="0" tIns="12700" rIns="0" bIns="0" rtlCol="0">
            <a:spAutoFit/>
          </a:bodyPr>
          <a:lstStyle/>
          <a:p>
            <a:pPr marL="12700" algn="ctr">
              <a:lnSpc>
                <a:spcPct val="100000"/>
              </a:lnSpc>
              <a:spcBef>
                <a:spcPts val="100"/>
              </a:spcBef>
            </a:pPr>
            <a:r>
              <a:rPr lang="en-US" sz="1700" b="1" spc="135" dirty="0">
                <a:solidFill>
                  <a:srgbClr val="F1F0EC"/>
                </a:solidFill>
                <a:latin typeface="Georgia"/>
                <a:cs typeface="Georgia"/>
              </a:rPr>
              <a:t>PAST</a:t>
            </a:r>
            <a:r>
              <a:rPr lang="en-US" sz="1700" b="1" spc="165" dirty="0">
                <a:solidFill>
                  <a:srgbClr val="F1F0EC"/>
                </a:solidFill>
                <a:latin typeface="Georgia"/>
                <a:cs typeface="Georgia"/>
              </a:rPr>
              <a:t> </a:t>
            </a:r>
            <a:r>
              <a:rPr lang="en-US" sz="1700" b="1" spc="140" dirty="0">
                <a:solidFill>
                  <a:srgbClr val="F1F0EC"/>
                </a:solidFill>
                <a:latin typeface="Georgia"/>
                <a:cs typeface="Georgia"/>
              </a:rPr>
              <a:t>PERFORMANCE</a:t>
            </a:r>
            <a:endParaRPr lang="en-US" sz="1700" dirty="0">
              <a:latin typeface="Georgia"/>
              <a:cs typeface="Georgia"/>
            </a:endParaRPr>
          </a:p>
        </p:txBody>
      </p:sp>
      <p:sp>
        <p:nvSpPr>
          <p:cNvPr id="46" name="object 46">
            <a:extLst>
              <a:ext uri="{FF2B5EF4-FFF2-40B4-BE49-F238E27FC236}">
                <a16:creationId xmlns:a16="http://schemas.microsoft.com/office/drawing/2014/main" id="{E8445953-7EE5-122D-5EA4-4878C09FDDBA}"/>
              </a:ext>
            </a:extLst>
          </p:cNvPr>
          <p:cNvSpPr txBox="1"/>
          <p:nvPr/>
        </p:nvSpPr>
        <p:spPr>
          <a:xfrm>
            <a:off x="1520277" y="1414839"/>
            <a:ext cx="5946240" cy="274434"/>
          </a:xfrm>
          <a:prstGeom prst="rect">
            <a:avLst/>
          </a:prstGeom>
        </p:spPr>
        <p:txBody>
          <a:bodyPr vert="horz" wrap="square" lIns="0" tIns="12700" rIns="0" bIns="0" rtlCol="0">
            <a:spAutoFit/>
          </a:bodyPr>
          <a:lstStyle/>
          <a:p>
            <a:pPr marL="12700" algn="ctr">
              <a:lnSpc>
                <a:spcPct val="100000"/>
              </a:lnSpc>
              <a:spcBef>
                <a:spcPts val="100"/>
              </a:spcBef>
            </a:pPr>
            <a:r>
              <a:rPr lang="en-US" sz="1700" b="1" spc="130" dirty="0">
                <a:solidFill>
                  <a:srgbClr val="F1F0EC"/>
                </a:solidFill>
                <a:latin typeface="Georgia"/>
                <a:cs typeface="Georgia"/>
              </a:rPr>
              <a:t>CORE COMPETENCIES</a:t>
            </a:r>
            <a:endParaRPr sz="1700" dirty="0">
              <a:latin typeface="Georgia"/>
              <a:cs typeface="Georgia"/>
            </a:endParaRPr>
          </a:p>
        </p:txBody>
      </p:sp>
      <p:sp>
        <p:nvSpPr>
          <p:cNvPr id="48" name="object 48">
            <a:extLst>
              <a:ext uri="{FF2B5EF4-FFF2-40B4-BE49-F238E27FC236}">
                <a16:creationId xmlns:a16="http://schemas.microsoft.com/office/drawing/2014/main" id="{D6E6418E-8C62-5EF2-49C9-4449466E8AA5}"/>
              </a:ext>
            </a:extLst>
          </p:cNvPr>
          <p:cNvSpPr txBox="1"/>
          <p:nvPr/>
        </p:nvSpPr>
        <p:spPr>
          <a:xfrm>
            <a:off x="221155" y="9659826"/>
            <a:ext cx="990600" cy="183515"/>
          </a:xfrm>
          <a:prstGeom prst="rect">
            <a:avLst/>
          </a:prstGeom>
          <a:solidFill>
            <a:srgbClr val="FFFFFF"/>
          </a:solidFill>
        </p:spPr>
        <p:txBody>
          <a:bodyPr vert="horz" wrap="square" lIns="0" tIns="25400" rIns="0" bIns="0" rtlCol="0">
            <a:spAutoFit/>
          </a:bodyPr>
          <a:lstStyle/>
          <a:p>
            <a:pPr marL="197485">
              <a:lnSpc>
                <a:spcPct val="100000"/>
              </a:lnSpc>
              <a:spcBef>
                <a:spcPts val="200"/>
              </a:spcBef>
            </a:pPr>
            <a:r>
              <a:rPr sz="850" spc="-65" dirty="0">
                <a:latin typeface="Arial Black"/>
                <a:cs typeface="Arial Black"/>
              </a:rPr>
              <a:t>03-105-</a:t>
            </a:r>
            <a:r>
              <a:rPr sz="850" spc="-20" dirty="0">
                <a:latin typeface="Arial Black"/>
                <a:cs typeface="Arial Black"/>
              </a:rPr>
              <a:t>2723</a:t>
            </a:r>
            <a:endParaRPr sz="850" dirty="0">
              <a:latin typeface="Arial Black"/>
              <a:cs typeface="Arial Black"/>
            </a:endParaRPr>
          </a:p>
        </p:txBody>
      </p:sp>
      <p:sp>
        <p:nvSpPr>
          <p:cNvPr id="49" name="object 49">
            <a:extLst>
              <a:ext uri="{FF2B5EF4-FFF2-40B4-BE49-F238E27FC236}">
                <a16:creationId xmlns:a16="http://schemas.microsoft.com/office/drawing/2014/main" id="{6D8E8131-8EE5-49B7-40B5-67311EBB69A3}"/>
              </a:ext>
            </a:extLst>
          </p:cNvPr>
          <p:cNvSpPr txBox="1"/>
          <p:nvPr/>
        </p:nvSpPr>
        <p:spPr>
          <a:xfrm>
            <a:off x="197064" y="9371145"/>
            <a:ext cx="1038860" cy="264795"/>
          </a:xfrm>
          <a:prstGeom prst="rect">
            <a:avLst/>
          </a:prstGeom>
          <a:solidFill>
            <a:srgbClr val="C7C7C3"/>
          </a:solidFill>
          <a:ln w="48182">
            <a:solidFill>
              <a:srgbClr val="000000"/>
            </a:solidFill>
          </a:ln>
        </p:spPr>
        <p:txBody>
          <a:bodyPr vert="horz" wrap="square" lIns="0" tIns="78105" rIns="0" bIns="0" rtlCol="0">
            <a:spAutoFit/>
          </a:bodyPr>
          <a:lstStyle/>
          <a:p>
            <a:pPr marL="388620">
              <a:lnSpc>
                <a:spcPct val="100000"/>
              </a:lnSpc>
              <a:spcBef>
                <a:spcPts val="615"/>
              </a:spcBef>
            </a:pPr>
            <a:r>
              <a:rPr sz="850" b="1" spc="45" dirty="0">
                <a:latin typeface="Georgia"/>
                <a:cs typeface="Georgia"/>
              </a:rPr>
              <a:t>DUNS</a:t>
            </a:r>
            <a:endParaRPr sz="850">
              <a:latin typeface="Georgia"/>
              <a:cs typeface="Georgia"/>
            </a:endParaRPr>
          </a:p>
        </p:txBody>
      </p:sp>
      <p:sp>
        <p:nvSpPr>
          <p:cNvPr id="51" name="object 51">
            <a:extLst>
              <a:ext uri="{FF2B5EF4-FFF2-40B4-BE49-F238E27FC236}">
                <a16:creationId xmlns:a16="http://schemas.microsoft.com/office/drawing/2014/main" id="{2896760A-6E73-D426-64A5-0DC44537388B}"/>
              </a:ext>
            </a:extLst>
          </p:cNvPr>
          <p:cNvSpPr txBox="1"/>
          <p:nvPr/>
        </p:nvSpPr>
        <p:spPr>
          <a:xfrm>
            <a:off x="220049" y="1380255"/>
            <a:ext cx="943610" cy="158750"/>
          </a:xfrm>
          <a:prstGeom prst="rect">
            <a:avLst/>
          </a:prstGeom>
        </p:spPr>
        <p:txBody>
          <a:bodyPr vert="horz" wrap="square" lIns="0" tIns="15240" rIns="0" bIns="0" rtlCol="0">
            <a:spAutoFit/>
          </a:bodyPr>
          <a:lstStyle/>
          <a:p>
            <a:pPr marL="111760">
              <a:lnSpc>
                <a:spcPct val="100000"/>
              </a:lnSpc>
              <a:spcBef>
                <a:spcPts val="120"/>
              </a:spcBef>
            </a:pPr>
            <a:r>
              <a:rPr sz="850" b="1" spc="80" dirty="0">
                <a:latin typeface="Georgia"/>
                <a:cs typeface="Georgia"/>
              </a:rPr>
              <a:t>ABOUT</a:t>
            </a:r>
            <a:r>
              <a:rPr sz="850" b="1" spc="254" dirty="0">
                <a:latin typeface="Georgia"/>
                <a:cs typeface="Georgia"/>
              </a:rPr>
              <a:t> </a:t>
            </a:r>
            <a:r>
              <a:rPr sz="850" b="1" spc="-25" dirty="0">
                <a:latin typeface="Georgia"/>
                <a:cs typeface="Georgia"/>
              </a:rPr>
              <a:t>US</a:t>
            </a:r>
            <a:endParaRPr sz="850" dirty="0">
              <a:latin typeface="Georgia"/>
              <a:cs typeface="Georgia"/>
            </a:endParaRPr>
          </a:p>
        </p:txBody>
      </p:sp>
      <p:sp>
        <p:nvSpPr>
          <p:cNvPr id="52" name="object 52">
            <a:extLst>
              <a:ext uri="{FF2B5EF4-FFF2-40B4-BE49-F238E27FC236}">
                <a16:creationId xmlns:a16="http://schemas.microsoft.com/office/drawing/2014/main" id="{3DACDD43-545D-88A6-7148-BE6DB00BB8D0}"/>
              </a:ext>
            </a:extLst>
          </p:cNvPr>
          <p:cNvSpPr/>
          <p:nvPr/>
        </p:nvSpPr>
        <p:spPr>
          <a:xfrm>
            <a:off x="248614" y="1786280"/>
            <a:ext cx="33020" cy="33020"/>
          </a:xfrm>
          <a:custGeom>
            <a:avLst/>
            <a:gdLst/>
            <a:ahLst/>
            <a:cxnLst/>
            <a:rect l="l" t="t" r="r" b="b"/>
            <a:pathLst>
              <a:path w="33020" h="33019">
                <a:moveTo>
                  <a:pt x="18639" y="32913"/>
                </a:moveTo>
                <a:lnTo>
                  <a:pt x="14274" y="32913"/>
                </a:lnTo>
                <a:lnTo>
                  <a:pt x="12175" y="32496"/>
                </a:lnTo>
                <a:lnTo>
                  <a:pt x="0" y="18639"/>
                </a:lnTo>
                <a:lnTo>
                  <a:pt x="0" y="14274"/>
                </a:lnTo>
                <a:lnTo>
                  <a:pt x="14274" y="0"/>
                </a:lnTo>
                <a:lnTo>
                  <a:pt x="18639" y="0"/>
                </a:lnTo>
                <a:lnTo>
                  <a:pt x="32913" y="16456"/>
                </a:lnTo>
                <a:lnTo>
                  <a:pt x="32913" y="18639"/>
                </a:lnTo>
                <a:lnTo>
                  <a:pt x="18639" y="32913"/>
                </a:lnTo>
                <a:close/>
              </a:path>
            </a:pathLst>
          </a:custGeom>
          <a:solidFill>
            <a:srgbClr val="363B66"/>
          </a:solidFill>
        </p:spPr>
        <p:txBody>
          <a:bodyPr wrap="square" lIns="0" tIns="0" rIns="0" bIns="0" rtlCol="0"/>
          <a:lstStyle/>
          <a:p>
            <a:endParaRPr/>
          </a:p>
        </p:txBody>
      </p:sp>
      <p:sp>
        <p:nvSpPr>
          <p:cNvPr id="53" name="object 53">
            <a:extLst>
              <a:ext uri="{FF2B5EF4-FFF2-40B4-BE49-F238E27FC236}">
                <a16:creationId xmlns:a16="http://schemas.microsoft.com/office/drawing/2014/main" id="{069E889B-DDEC-F07D-D15E-4D0A977BAFC1}"/>
              </a:ext>
            </a:extLst>
          </p:cNvPr>
          <p:cNvSpPr/>
          <p:nvPr/>
        </p:nvSpPr>
        <p:spPr>
          <a:xfrm>
            <a:off x="248614" y="2691406"/>
            <a:ext cx="33020" cy="33020"/>
          </a:xfrm>
          <a:custGeom>
            <a:avLst/>
            <a:gdLst/>
            <a:ahLst/>
            <a:cxnLst/>
            <a:rect l="l" t="t" r="r" b="b"/>
            <a:pathLst>
              <a:path w="33020" h="33019">
                <a:moveTo>
                  <a:pt x="18639" y="32913"/>
                </a:moveTo>
                <a:lnTo>
                  <a:pt x="14274" y="32913"/>
                </a:lnTo>
                <a:lnTo>
                  <a:pt x="12175" y="32495"/>
                </a:lnTo>
                <a:lnTo>
                  <a:pt x="0" y="18639"/>
                </a:lnTo>
                <a:lnTo>
                  <a:pt x="0" y="14274"/>
                </a:lnTo>
                <a:lnTo>
                  <a:pt x="14274" y="0"/>
                </a:lnTo>
                <a:lnTo>
                  <a:pt x="18639" y="0"/>
                </a:lnTo>
                <a:lnTo>
                  <a:pt x="32913" y="16456"/>
                </a:lnTo>
                <a:lnTo>
                  <a:pt x="32913" y="18639"/>
                </a:lnTo>
                <a:lnTo>
                  <a:pt x="18639" y="32913"/>
                </a:lnTo>
                <a:close/>
              </a:path>
            </a:pathLst>
          </a:custGeom>
          <a:solidFill>
            <a:srgbClr val="363B66"/>
          </a:solidFill>
        </p:spPr>
        <p:txBody>
          <a:bodyPr wrap="square" lIns="0" tIns="0" rIns="0" bIns="0" rtlCol="0"/>
          <a:lstStyle/>
          <a:p>
            <a:endParaRPr/>
          </a:p>
        </p:txBody>
      </p:sp>
      <p:sp>
        <p:nvSpPr>
          <p:cNvPr id="54" name="object 54">
            <a:extLst>
              <a:ext uri="{FF2B5EF4-FFF2-40B4-BE49-F238E27FC236}">
                <a16:creationId xmlns:a16="http://schemas.microsoft.com/office/drawing/2014/main" id="{60F923A9-E169-BD5B-19B7-82F19F403231}"/>
              </a:ext>
            </a:extLst>
          </p:cNvPr>
          <p:cNvSpPr/>
          <p:nvPr/>
        </p:nvSpPr>
        <p:spPr>
          <a:xfrm>
            <a:off x="248614" y="3234481"/>
            <a:ext cx="33020" cy="33020"/>
          </a:xfrm>
          <a:custGeom>
            <a:avLst/>
            <a:gdLst/>
            <a:ahLst/>
            <a:cxnLst/>
            <a:rect l="l" t="t" r="r" b="b"/>
            <a:pathLst>
              <a:path w="33020" h="33020">
                <a:moveTo>
                  <a:pt x="18639" y="32913"/>
                </a:moveTo>
                <a:lnTo>
                  <a:pt x="14274" y="32913"/>
                </a:lnTo>
                <a:lnTo>
                  <a:pt x="12175" y="32495"/>
                </a:lnTo>
                <a:lnTo>
                  <a:pt x="0" y="18638"/>
                </a:lnTo>
                <a:lnTo>
                  <a:pt x="0" y="14274"/>
                </a:lnTo>
                <a:lnTo>
                  <a:pt x="14274" y="0"/>
                </a:lnTo>
                <a:lnTo>
                  <a:pt x="18639" y="0"/>
                </a:lnTo>
                <a:lnTo>
                  <a:pt x="32913" y="16456"/>
                </a:lnTo>
                <a:lnTo>
                  <a:pt x="32913" y="18638"/>
                </a:lnTo>
                <a:lnTo>
                  <a:pt x="18639" y="32913"/>
                </a:lnTo>
                <a:close/>
              </a:path>
            </a:pathLst>
          </a:custGeom>
          <a:solidFill>
            <a:srgbClr val="363B66"/>
          </a:solidFill>
        </p:spPr>
        <p:txBody>
          <a:bodyPr wrap="square" lIns="0" tIns="0" rIns="0" bIns="0" rtlCol="0"/>
          <a:lstStyle/>
          <a:p>
            <a:endParaRPr/>
          </a:p>
        </p:txBody>
      </p:sp>
      <p:sp>
        <p:nvSpPr>
          <p:cNvPr id="55" name="object 55">
            <a:extLst>
              <a:ext uri="{FF2B5EF4-FFF2-40B4-BE49-F238E27FC236}">
                <a16:creationId xmlns:a16="http://schemas.microsoft.com/office/drawing/2014/main" id="{84FC2C61-DB09-3226-C198-58FC59937451}"/>
              </a:ext>
            </a:extLst>
          </p:cNvPr>
          <p:cNvSpPr/>
          <p:nvPr/>
        </p:nvSpPr>
        <p:spPr>
          <a:xfrm>
            <a:off x="248614" y="3777556"/>
            <a:ext cx="33020" cy="33020"/>
          </a:xfrm>
          <a:custGeom>
            <a:avLst/>
            <a:gdLst/>
            <a:ahLst/>
            <a:cxnLst/>
            <a:rect l="l" t="t" r="r" b="b"/>
            <a:pathLst>
              <a:path w="33020" h="33020">
                <a:moveTo>
                  <a:pt x="18639" y="32913"/>
                </a:moveTo>
                <a:lnTo>
                  <a:pt x="14274" y="32913"/>
                </a:lnTo>
                <a:lnTo>
                  <a:pt x="12175" y="32495"/>
                </a:lnTo>
                <a:lnTo>
                  <a:pt x="0" y="18639"/>
                </a:lnTo>
                <a:lnTo>
                  <a:pt x="0" y="14274"/>
                </a:lnTo>
                <a:lnTo>
                  <a:pt x="14274" y="0"/>
                </a:lnTo>
                <a:lnTo>
                  <a:pt x="18639" y="0"/>
                </a:lnTo>
                <a:lnTo>
                  <a:pt x="32913" y="16456"/>
                </a:lnTo>
                <a:lnTo>
                  <a:pt x="32913" y="18639"/>
                </a:lnTo>
                <a:lnTo>
                  <a:pt x="18639" y="32913"/>
                </a:lnTo>
                <a:close/>
              </a:path>
            </a:pathLst>
          </a:custGeom>
          <a:solidFill>
            <a:srgbClr val="363B66"/>
          </a:solidFill>
        </p:spPr>
        <p:txBody>
          <a:bodyPr wrap="square" lIns="0" tIns="0" rIns="0" bIns="0" rtlCol="0"/>
          <a:lstStyle/>
          <a:p>
            <a:endParaRPr/>
          </a:p>
        </p:txBody>
      </p:sp>
      <p:sp>
        <p:nvSpPr>
          <p:cNvPr id="61" name="object 61">
            <a:extLst>
              <a:ext uri="{FF2B5EF4-FFF2-40B4-BE49-F238E27FC236}">
                <a16:creationId xmlns:a16="http://schemas.microsoft.com/office/drawing/2014/main" id="{B0125BB8-5743-24CF-1C67-648DAA1392DB}"/>
              </a:ext>
            </a:extLst>
          </p:cNvPr>
          <p:cNvSpPr txBox="1"/>
          <p:nvPr/>
        </p:nvSpPr>
        <p:spPr>
          <a:xfrm>
            <a:off x="1410974" y="1853973"/>
            <a:ext cx="6056418" cy="2012902"/>
          </a:xfrm>
          <a:prstGeom prst="rect">
            <a:avLst/>
          </a:prstGeom>
        </p:spPr>
        <p:txBody>
          <a:bodyPr vert="horz" wrap="square" lIns="0" tIns="11430" rIns="0" bIns="0" rtlCol="0">
            <a:spAutoFit/>
          </a:bodyPr>
          <a:lstStyle/>
          <a:p>
            <a:pPr marL="453390" marR="1382395" indent="-171450">
              <a:spcBef>
                <a:spcPts val="800"/>
              </a:spcBef>
              <a:buFont typeface="Arial" panose="020B0604020202020204" pitchFamily="34" charset="0"/>
              <a:buChar char="•"/>
            </a:pPr>
            <a:r>
              <a:rPr lang="en-US" sz="1100" b="1" spc="-110" dirty="0">
                <a:solidFill>
                  <a:schemeClr val="bg1"/>
                </a:solidFill>
                <a:latin typeface="Arial" panose="020B0604020202020204" pitchFamily="34" charset="0"/>
                <a:cs typeface="Arial" panose="020B0604020202020204" pitchFamily="34" charset="0"/>
              </a:rPr>
              <a:t>Risk</a:t>
            </a:r>
            <a:r>
              <a:rPr lang="en-US" sz="1100" b="1" spc="-55" dirty="0">
                <a:solidFill>
                  <a:schemeClr val="bg1"/>
                </a:solidFill>
                <a:latin typeface="Arial" panose="020B0604020202020204" pitchFamily="34" charset="0"/>
                <a:cs typeface="Arial" panose="020B0604020202020204" pitchFamily="34" charset="0"/>
              </a:rPr>
              <a:t> </a:t>
            </a:r>
            <a:r>
              <a:rPr lang="en-US" sz="1100" b="1" spc="-70" dirty="0">
                <a:solidFill>
                  <a:schemeClr val="bg1"/>
                </a:solidFill>
                <a:latin typeface="Arial" panose="020B0604020202020204" pitchFamily="34" charset="0"/>
                <a:cs typeface="Arial" panose="020B0604020202020204" pitchFamily="34" charset="0"/>
              </a:rPr>
              <a:t>Management</a:t>
            </a:r>
            <a:r>
              <a:rPr lang="en-US" sz="1100" b="1" spc="-55" dirty="0">
                <a:solidFill>
                  <a:schemeClr val="bg1"/>
                </a:solidFill>
                <a:latin typeface="Arial" panose="020B0604020202020204" pitchFamily="34" charset="0"/>
                <a:cs typeface="Arial" panose="020B0604020202020204" pitchFamily="34" charset="0"/>
              </a:rPr>
              <a:t> </a:t>
            </a:r>
            <a:r>
              <a:rPr lang="en-US" sz="1100" b="1" spc="-60" dirty="0">
                <a:solidFill>
                  <a:schemeClr val="bg1"/>
                </a:solidFill>
                <a:latin typeface="Arial" panose="020B0604020202020204" pitchFamily="34" charset="0"/>
                <a:cs typeface="Arial" panose="020B0604020202020204" pitchFamily="34" charset="0"/>
              </a:rPr>
              <a:t>and</a:t>
            </a:r>
            <a:r>
              <a:rPr lang="en-US" sz="1100" b="1" spc="-50" dirty="0">
                <a:solidFill>
                  <a:schemeClr val="bg1"/>
                </a:solidFill>
                <a:latin typeface="Arial" panose="020B0604020202020204" pitchFamily="34" charset="0"/>
                <a:cs typeface="Arial" panose="020B0604020202020204" pitchFamily="34" charset="0"/>
              </a:rPr>
              <a:t> </a:t>
            </a:r>
            <a:r>
              <a:rPr lang="en-US" sz="1100" b="1" spc="-90" dirty="0">
                <a:solidFill>
                  <a:schemeClr val="bg1"/>
                </a:solidFill>
                <a:latin typeface="Arial" panose="020B0604020202020204" pitchFamily="34" charset="0"/>
                <a:cs typeface="Arial" panose="020B0604020202020204" pitchFamily="34" charset="0"/>
              </a:rPr>
              <a:t>Compliance</a:t>
            </a:r>
            <a:r>
              <a:rPr lang="en-US" sz="1100" b="1" spc="-55" dirty="0">
                <a:solidFill>
                  <a:schemeClr val="bg1"/>
                </a:solidFill>
                <a:latin typeface="Arial" panose="020B0604020202020204" pitchFamily="34" charset="0"/>
                <a:cs typeface="Arial" panose="020B0604020202020204" pitchFamily="34" charset="0"/>
              </a:rPr>
              <a:t> </a:t>
            </a:r>
            <a:r>
              <a:rPr lang="en-US" sz="1100" b="1" spc="-85" dirty="0">
                <a:solidFill>
                  <a:schemeClr val="bg1"/>
                </a:solidFill>
                <a:latin typeface="Arial" panose="020B0604020202020204" pitchFamily="34" charset="0"/>
                <a:cs typeface="Arial" panose="020B0604020202020204" pitchFamily="34" charset="0"/>
              </a:rPr>
              <a:t>Assessments </a:t>
            </a:r>
          </a:p>
          <a:p>
            <a:pPr marL="453390" marR="1382395" indent="-171450">
              <a:spcBef>
                <a:spcPts val="800"/>
              </a:spcBef>
              <a:buFont typeface="Arial" panose="020B0604020202020204" pitchFamily="34" charset="0"/>
              <a:buChar char="•"/>
            </a:pPr>
            <a:r>
              <a:rPr lang="en-US" sz="1100" b="1" spc="-85" dirty="0">
                <a:solidFill>
                  <a:schemeClr val="bg1"/>
                </a:solidFill>
                <a:latin typeface="Arial" panose="020B0604020202020204" pitchFamily="34" charset="0"/>
                <a:cs typeface="Arial" panose="020B0604020202020204" pitchFamily="34" charset="0"/>
              </a:rPr>
              <a:t>Specifications and Contract Preparation</a:t>
            </a:r>
          </a:p>
          <a:p>
            <a:pPr marL="453390" marR="1382395" indent="-171450">
              <a:spcBef>
                <a:spcPts val="800"/>
              </a:spcBef>
              <a:buFont typeface="Arial" panose="020B0604020202020204" pitchFamily="34" charset="0"/>
              <a:buChar char="•"/>
            </a:pPr>
            <a:r>
              <a:rPr lang="en-US" sz="1100" b="1" spc="-50" dirty="0">
                <a:solidFill>
                  <a:schemeClr val="bg1"/>
                </a:solidFill>
                <a:latin typeface="Arial" panose="020B0604020202020204" pitchFamily="34" charset="0"/>
                <a:cs typeface="Arial" panose="020B0604020202020204" pitchFamily="34" charset="0"/>
              </a:rPr>
              <a:t>Internal</a:t>
            </a:r>
            <a:r>
              <a:rPr lang="en-US" sz="1100" b="1" spc="-60" dirty="0">
                <a:solidFill>
                  <a:schemeClr val="bg1"/>
                </a:solidFill>
                <a:latin typeface="Arial" panose="020B0604020202020204" pitchFamily="34" charset="0"/>
                <a:cs typeface="Arial" panose="020B0604020202020204" pitchFamily="34" charset="0"/>
              </a:rPr>
              <a:t> </a:t>
            </a:r>
            <a:r>
              <a:rPr lang="en-US" sz="1100" b="1" spc="-75" dirty="0">
                <a:solidFill>
                  <a:schemeClr val="bg1"/>
                </a:solidFill>
                <a:latin typeface="Arial" panose="020B0604020202020204" pitchFamily="34" charset="0"/>
                <a:cs typeface="Arial" panose="020B0604020202020204" pitchFamily="34" charset="0"/>
              </a:rPr>
              <a:t>Controls</a:t>
            </a:r>
            <a:r>
              <a:rPr lang="en-US" sz="1100" b="1" spc="-60" dirty="0">
                <a:solidFill>
                  <a:schemeClr val="bg1"/>
                </a:solidFill>
                <a:latin typeface="Arial" panose="020B0604020202020204" pitchFamily="34" charset="0"/>
                <a:cs typeface="Arial" panose="020B0604020202020204" pitchFamily="34" charset="0"/>
              </a:rPr>
              <a:t> </a:t>
            </a:r>
            <a:r>
              <a:rPr lang="en-US" sz="1100" b="1" spc="-10" dirty="0">
                <a:solidFill>
                  <a:schemeClr val="bg1"/>
                </a:solidFill>
                <a:latin typeface="Arial" panose="020B0604020202020204" pitchFamily="34" charset="0"/>
                <a:cs typeface="Arial" panose="020B0604020202020204" pitchFamily="34" charset="0"/>
              </a:rPr>
              <a:t>Assessments</a:t>
            </a:r>
          </a:p>
          <a:p>
            <a:pPr marL="453390" marR="2269490" indent="-171450">
              <a:spcBef>
                <a:spcPts val="800"/>
              </a:spcBef>
              <a:buFont typeface="Arial" panose="020B0604020202020204" pitchFamily="34" charset="0"/>
              <a:buChar char="•"/>
            </a:pPr>
            <a:r>
              <a:rPr lang="en-US" sz="1100" b="1" spc="-65" dirty="0">
                <a:solidFill>
                  <a:schemeClr val="bg1"/>
                </a:solidFill>
                <a:latin typeface="Arial" panose="020B0604020202020204" pitchFamily="34" charset="0"/>
                <a:cs typeface="Arial" panose="020B0604020202020204" pitchFamily="34" charset="0"/>
              </a:rPr>
              <a:t>Productivity,</a:t>
            </a:r>
            <a:r>
              <a:rPr lang="en-US" sz="1100" b="1" spc="-60" dirty="0">
                <a:solidFill>
                  <a:schemeClr val="bg1"/>
                </a:solidFill>
                <a:latin typeface="Arial" panose="020B0604020202020204" pitchFamily="34" charset="0"/>
                <a:cs typeface="Arial" panose="020B0604020202020204" pitchFamily="34" charset="0"/>
              </a:rPr>
              <a:t> </a:t>
            </a:r>
            <a:r>
              <a:rPr lang="en-US" sz="1100" b="1" spc="-105" dirty="0">
                <a:solidFill>
                  <a:schemeClr val="bg1"/>
                </a:solidFill>
                <a:latin typeface="Arial" panose="020B0604020202020204" pitchFamily="34" charset="0"/>
                <a:cs typeface="Arial" panose="020B0604020202020204" pitchFamily="34" charset="0"/>
              </a:rPr>
              <a:t>Cost,</a:t>
            </a:r>
            <a:r>
              <a:rPr lang="en-US" sz="1100" b="1" spc="-60" dirty="0">
                <a:solidFill>
                  <a:schemeClr val="bg1"/>
                </a:solidFill>
                <a:latin typeface="Arial" panose="020B0604020202020204" pitchFamily="34" charset="0"/>
                <a:cs typeface="Arial" panose="020B0604020202020204" pitchFamily="34" charset="0"/>
              </a:rPr>
              <a:t> and </a:t>
            </a:r>
            <a:r>
              <a:rPr lang="en-US" sz="1100" b="1" spc="-65" dirty="0">
                <a:solidFill>
                  <a:schemeClr val="bg1"/>
                </a:solidFill>
                <a:latin typeface="Arial" panose="020B0604020202020204" pitchFamily="34" charset="0"/>
                <a:cs typeface="Arial" panose="020B0604020202020204" pitchFamily="34" charset="0"/>
              </a:rPr>
              <a:t>Data</a:t>
            </a:r>
            <a:r>
              <a:rPr lang="en-US" sz="1100" b="1" spc="-55" dirty="0">
                <a:solidFill>
                  <a:schemeClr val="bg1"/>
                </a:solidFill>
                <a:latin typeface="Arial" panose="020B0604020202020204" pitchFamily="34" charset="0"/>
                <a:cs typeface="Arial" panose="020B0604020202020204" pitchFamily="34" charset="0"/>
              </a:rPr>
              <a:t> </a:t>
            </a:r>
            <a:r>
              <a:rPr lang="en-US" sz="1100" b="1" spc="-60" dirty="0">
                <a:solidFill>
                  <a:schemeClr val="bg1"/>
                </a:solidFill>
                <a:latin typeface="Arial" panose="020B0604020202020204" pitchFamily="34" charset="0"/>
                <a:cs typeface="Arial" panose="020B0604020202020204" pitchFamily="34" charset="0"/>
              </a:rPr>
              <a:t>Analysis </a:t>
            </a:r>
          </a:p>
          <a:p>
            <a:pPr marL="453390" marR="2269490" indent="-171450">
              <a:spcBef>
                <a:spcPts val="800"/>
              </a:spcBef>
              <a:buFont typeface="Arial" panose="020B0604020202020204" pitchFamily="34" charset="0"/>
              <a:buChar char="•"/>
            </a:pPr>
            <a:r>
              <a:rPr lang="en-US" sz="1100" b="1" spc="-105" dirty="0">
                <a:solidFill>
                  <a:schemeClr val="bg1"/>
                </a:solidFill>
                <a:latin typeface="Arial" panose="020B0604020202020204" pitchFamily="34" charset="0"/>
                <a:cs typeface="Arial" panose="020B0604020202020204" pitchFamily="34" charset="0"/>
              </a:rPr>
              <a:t>Program and Project Management Services</a:t>
            </a:r>
          </a:p>
          <a:p>
            <a:pPr marL="453390" marR="2269490" indent="-171450">
              <a:spcBef>
                <a:spcPts val="800"/>
              </a:spcBef>
              <a:buFont typeface="Arial" panose="020B0604020202020204" pitchFamily="34" charset="0"/>
              <a:buChar char="•"/>
            </a:pPr>
            <a:r>
              <a:rPr lang="en-US" sz="1100" b="1" spc="-45" dirty="0">
                <a:solidFill>
                  <a:schemeClr val="bg1"/>
                </a:solidFill>
                <a:latin typeface="Arial" panose="020B0604020202020204" pitchFamily="34" charset="0"/>
                <a:cs typeface="Arial" panose="020B0604020202020204" pitchFamily="34" charset="0"/>
              </a:rPr>
              <a:t>Information Technology (IT) and Security Assessments </a:t>
            </a:r>
          </a:p>
          <a:p>
            <a:pPr marL="453390" marR="2269490" indent="-171450">
              <a:spcBef>
                <a:spcPts val="800"/>
              </a:spcBef>
              <a:buFont typeface="Arial" panose="020B0604020202020204" pitchFamily="34" charset="0"/>
              <a:buChar char="•"/>
            </a:pPr>
            <a:r>
              <a:rPr lang="en-US" sz="1100" b="1" spc="-55" dirty="0">
                <a:solidFill>
                  <a:schemeClr val="bg1"/>
                </a:solidFill>
                <a:latin typeface="Arial" panose="020B0604020202020204" pitchFamily="34" charset="0"/>
                <a:cs typeface="Arial" panose="020B0604020202020204" pitchFamily="34" charset="0"/>
              </a:rPr>
              <a:t>Multimedia</a:t>
            </a:r>
            <a:r>
              <a:rPr lang="en-US" sz="1100" b="1" spc="-45" dirty="0">
                <a:solidFill>
                  <a:schemeClr val="bg1"/>
                </a:solidFill>
                <a:latin typeface="Arial" panose="020B0604020202020204" pitchFamily="34" charset="0"/>
                <a:cs typeface="Arial" panose="020B0604020202020204" pitchFamily="34" charset="0"/>
              </a:rPr>
              <a:t> </a:t>
            </a:r>
            <a:r>
              <a:rPr lang="en-US" sz="1100" b="1" spc="-65" dirty="0">
                <a:solidFill>
                  <a:schemeClr val="bg1"/>
                </a:solidFill>
                <a:latin typeface="Arial" panose="020B0604020202020204" pitchFamily="34" charset="0"/>
                <a:cs typeface="Arial" panose="020B0604020202020204" pitchFamily="34" charset="0"/>
              </a:rPr>
              <a:t>Operations</a:t>
            </a:r>
            <a:r>
              <a:rPr lang="en-US" sz="1100" b="1" spc="-40" dirty="0">
                <a:solidFill>
                  <a:schemeClr val="bg1"/>
                </a:solidFill>
                <a:latin typeface="Arial" panose="020B0604020202020204" pitchFamily="34" charset="0"/>
                <a:cs typeface="Arial" panose="020B0604020202020204" pitchFamily="34" charset="0"/>
              </a:rPr>
              <a:t> </a:t>
            </a:r>
            <a:r>
              <a:rPr lang="en-US" sz="1100" b="1" spc="-185" dirty="0">
                <a:solidFill>
                  <a:schemeClr val="bg1"/>
                </a:solidFill>
                <a:latin typeface="Arial" panose="020B0604020202020204" pitchFamily="34" charset="0"/>
                <a:cs typeface="Arial" panose="020B0604020202020204" pitchFamily="34" charset="0"/>
              </a:rPr>
              <a:t>and</a:t>
            </a:r>
            <a:r>
              <a:rPr lang="en-US" sz="1100" b="1" spc="-40" dirty="0">
                <a:solidFill>
                  <a:schemeClr val="bg1"/>
                </a:solidFill>
                <a:latin typeface="Arial" panose="020B0604020202020204" pitchFamily="34" charset="0"/>
                <a:cs typeface="Arial" panose="020B0604020202020204" pitchFamily="34" charset="0"/>
              </a:rPr>
              <a:t> </a:t>
            </a:r>
            <a:r>
              <a:rPr lang="en-US" sz="1100" b="1" spc="-75" dirty="0">
                <a:solidFill>
                  <a:schemeClr val="bg1"/>
                </a:solidFill>
                <a:latin typeface="Arial" panose="020B0604020202020204" pitchFamily="34" charset="0"/>
                <a:cs typeface="Arial" panose="020B0604020202020204" pitchFamily="34" charset="0"/>
              </a:rPr>
              <a:t>Training</a:t>
            </a:r>
            <a:r>
              <a:rPr lang="en-US" sz="1100" b="1" spc="-45" dirty="0">
                <a:solidFill>
                  <a:schemeClr val="bg1"/>
                </a:solidFill>
                <a:latin typeface="Arial" panose="020B0604020202020204" pitchFamily="34" charset="0"/>
                <a:cs typeface="Arial" panose="020B0604020202020204" pitchFamily="34" charset="0"/>
              </a:rPr>
              <a:t> </a:t>
            </a:r>
            <a:r>
              <a:rPr lang="en-US" sz="1100" b="1" spc="-60" dirty="0">
                <a:solidFill>
                  <a:schemeClr val="bg1"/>
                </a:solidFill>
                <a:latin typeface="Arial" panose="020B0604020202020204" pitchFamily="34" charset="0"/>
                <a:cs typeface="Arial" panose="020B0604020202020204" pitchFamily="34" charset="0"/>
              </a:rPr>
              <a:t>Courseware </a:t>
            </a:r>
            <a:r>
              <a:rPr lang="en-US" sz="1100" b="1" spc="-10" dirty="0">
                <a:solidFill>
                  <a:schemeClr val="bg1"/>
                </a:solidFill>
                <a:latin typeface="Arial" panose="020B0604020202020204" pitchFamily="34" charset="0"/>
                <a:cs typeface="Arial" panose="020B0604020202020204" pitchFamily="34" charset="0"/>
              </a:rPr>
              <a:t> </a:t>
            </a:r>
          </a:p>
        </p:txBody>
      </p:sp>
      <p:sp>
        <p:nvSpPr>
          <p:cNvPr id="62" name="object 62">
            <a:extLst>
              <a:ext uri="{FF2B5EF4-FFF2-40B4-BE49-F238E27FC236}">
                <a16:creationId xmlns:a16="http://schemas.microsoft.com/office/drawing/2014/main" id="{B54E1607-6521-7D73-5102-4A003656640D}"/>
              </a:ext>
            </a:extLst>
          </p:cNvPr>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spc="135" dirty="0"/>
              <a:t>E.L.</a:t>
            </a:r>
            <a:r>
              <a:rPr spc="15" dirty="0"/>
              <a:t> </a:t>
            </a:r>
            <a:r>
              <a:rPr spc="170" dirty="0"/>
              <a:t>HAMM</a:t>
            </a:r>
            <a:r>
              <a:rPr spc="15" dirty="0"/>
              <a:t> </a:t>
            </a:r>
            <a:r>
              <a:rPr dirty="0"/>
              <a:t>&amp;</a:t>
            </a:r>
            <a:r>
              <a:rPr spc="20" dirty="0"/>
              <a:t> </a:t>
            </a:r>
            <a:r>
              <a:rPr spc="65" dirty="0"/>
              <a:t>ASSOCIATES,</a:t>
            </a:r>
            <a:r>
              <a:rPr spc="15" dirty="0"/>
              <a:t> </a:t>
            </a:r>
            <a:r>
              <a:rPr spc="145" dirty="0"/>
              <a:t>INC.</a:t>
            </a:r>
          </a:p>
        </p:txBody>
      </p:sp>
      <p:sp>
        <p:nvSpPr>
          <p:cNvPr id="66" name="Rectangle 65">
            <a:extLst>
              <a:ext uri="{FF2B5EF4-FFF2-40B4-BE49-F238E27FC236}">
                <a16:creationId xmlns:a16="http://schemas.microsoft.com/office/drawing/2014/main" id="{BB680896-918A-1940-E3FB-BF7460D0A869}"/>
              </a:ext>
            </a:extLst>
          </p:cNvPr>
          <p:cNvSpPr/>
          <p:nvPr/>
        </p:nvSpPr>
        <p:spPr>
          <a:xfrm>
            <a:off x="73234" y="9048491"/>
            <a:ext cx="1195525" cy="285116"/>
          </a:xfrm>
          <a:prstGeom prst="rect">
            <a:avLst/>
          </a:prstGeom>
          <a:solidFill>
            <a:schemeClr val="bg1"/>
          </a:solidFill>
          <a:ln w="12700">
            <a:solidFill>
              <a:srgbClr val="0A0C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endParaRPr>
          </a:p>
        </p:txBody>
      </p:sp>
      <p:sp>
        <p:nvSpPr>
          <p:cNvPr id="47" name="Rectangle 46">
            <a:extLst>
              <a:ext uri="{FF2B5EF4-FFF2-40B4-BE49-F238E27FC236}">
                <a16:creationId xmlns:a16="http://schemas.microsoft.com/office/drawing/2014/main" id="{F606AE6E-3859-84E9-A8AC-CE354F15FC99}"/>
              </a:ext>
            </a:extLst>
          </p:cNvPr>
          <p:cNvSpPr/>
          <p:nvPr/>
        </p:nvSpPr>
        <p:spPr>
          <a:xfrm>
            <a:off x="104251" y="9461857"/>
            <a:ext cx="1182802" cy="411065"/>
          </a:xfrm>
          <a:prstGeom prst="rect">
            <a:avLst/>
          </a:prstGeom>
          <a:solidFill>
            <a:schemeClr val="bg1"/>
          </a:solidFill>
          <a:ln>
            <a:solidFill>
              <a:srgbClr val="0A0C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US" sz="900" dirty="0">
              <a:solidFill>
                <a:schemeClr val="tx1"/>
              </a:solidFill>
            </a:endParaRPr>
          </a:p>
          <a:p>
            <a:pPr algn="l"/>
            <a:endParaRPr lang="en-US" sz="900" dirty="0">
              <a:solidFill>
                <a:schemeClr val="tx1"/>
              </a:solidFill>
            </a:endParaRPr>
          </a:p>
        </p:txBody>
      </p:sp>
      <p:sp>
        <p:nvSpPr>
          <p:cNvPr id="70" name="Rectangle 69">
            <a:extLst>
              <a:ext uri="{FF2B5EF4-FFF2-40B4-BE49-F238E27FC236}">
                <a16:creationId xmlns:a16="http://schemas.microsoft.com/office/drawing/2014/main" id="{4BA96D63-53EA-9728-2ABC-EA5597F9C7A7}"/>
              </a:ext>
            </a:extLst>
          </p:cNvPr>
          <p:cNvSpPr/>
          <p:nvPr/>
        </p:nvSpPr>
        <p:spPr>
          <a:xfrm>
            <a:off x="91884" y="1524001"/>
            <a:ext cx="1182735" cy="2782532"/>
          </a:xfrm>
          <a:prstGeom prst="rect">
            <a:avLst/>
          </a:prstGeom>
          <a:solidFill>
            <a:schemeClr val="bg1"/>
          </a:solidFill>
          <a:ln w="12700">
            <a:solidFill>
              <a:srgbClr val="0A0C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object 65">
            <a:extLst>
              <a:ext uri="{FF2B5EF4-FFF2-40B4-BE49-F238E27FC236}">
                <a16:creationId xmlns:a16="http://schemas.microsoft.com/office/drawing/2014/main" id="{C74124F9-28EA-8C9B-FEB8-A810B6EC3E75}"/>
              </a:ext>
            </a:extLst>
          </p:cNvPr>
          <p:cNvSpPr txBox="1"/>
          <p:nvPr/>
        </p:nvSpPr>
        <p:spPr>
          <a:xfrm>
            <a:off x="91557" y="1623132"/>
            <a:ext cx="1136787" cy="2831288"/>
          </a:xfrm>
          <a:prstGeom prst="rect">
            <a:avLst/>
          </a:prstGeom>
        </p:spPr>
        <p:txBody>
          <a:bodyPr vert="horz" wrap="square" lIns="0" tIns="11430" rIns="0" bIns="0" rtlCol="0">
            <a:spAutoFit/>
          </a:bodyPr>
          <a:lstStyle/>
          <a:p>
            <a:pPr marL="174625" marR="123189" indent="-61913">
              <a:spcBef>
                <a:spcPts val="300"/>
              </a:spcBef>
              <a:spcAft>
                <a:spcPts val="300"/>
              </a:spcAft>
              <a:buFont typeface="Arial" panose="020B0604020202020204" pitchFamily="34" charset="0"/>
              <a:buChar char="•"/>
            </a:pPr>
            <a:r>
              <a:rPr sz="870" spc="-10" dirty="0">
                <a:solidFill>
                  <a:schemeClr val="tx1"/>
                </a:solidFill>
                <a:latin typeface="Arial" panose="020B0604020202020204" pitchFamily="34" charset="0"/>
                <a:cs typeface="Arial" panose="020B0604020202020204" pitchFamily="34" charset="0"/>
              </a:rPr>
              <a:t>Supporting </a:t>
            </a:r>
            <a:r>
              <a:rPr sz="870" spc="-20" dirty="0">
                <a:solidFill>
                  <a:schemeClr val="tx1"/>
                </a:solidFill>
                <a:latin typeface="Arial" panose="020B0604020202020204" pitchFamily="34" charset="0"/>
                <a:cs typeface="Arial" panose="020B0604020202020204" pitchFamily="34" charset="0"/>
              </a:rPr>
              <a:t>federal</a:t>
            </a:r>
            <a:r>
              <a:rPr sz="870" spc="5" dirty="0">
                <a:solidFill>
                  <a:schemeClr val="tx1"/>
                </a:solidFill>
                <a:latin typeface="Arial" panose="020B0604020202020204" pitchFamily="34" charset="0"/>
                <a:cs typeface="Arial" panose="020B0604020202020204" pitchFamily="34" charset="0"/>
              </a:rPr>
              <a:t> </a:t>
            </a:r>
            <a:r>
              <a:rPr sz="870" spc="-25" dirty="0">
                <a:solidFill>
                  <a:schemeClr val="tx1"/>
                </a:solidFill>
                <a:latin typeface="Arial" panose="020B0604020202020204" pitchFamily="34" charset="0"/>
                <a:cs typeface="Arial" panose="020B0604020202020204" pitchFamily="34" charset="0"/>
              </a:rPr>
              <a:t>and </a:t>
            </a:r>
            <a:r>
              <a:rPr sz="870" spc="-10" dirty="0">
                <a:solidFill>
                  <a:schemeClr val="tx1"/>
                </a:solidFill>
                <a:latin typeface="Arial" panose="020B0604020202020204" pitchFamily="34" charset="0"/>
                <a:cs typeface="Arial" panose="020B0604020202020204" pitchFamily="34" charset="0"/>
              </a:rPr>
              <a:t>private</a:t>
            </a:r>
            <a:r>
              <a:rPr sz="870" spc="-35" dirty="0">
                <a:solidFill>
                  <a:schemeClr val="tx1"/>
                </a:solidFill>
                <a:latin typeface="Arial" panose="020B0604020202020204" pitchFamily="34" charset="0"/>
                <a:cs typeface="Arial" panose="020B0604020202020204" pitchFamily="34" charset="0"/>
              </a:rPr>
              <a:t> </a:t>
            </a:r>
            <a:r>
              <a:rPr sz="870" spc="-40" dirty="0">
                <a:solidFill>
                  <a:schemeClr val="tx1"/>
                </a:solidFill>
                <a:latin typeface="Arial" panose="020B0604020202020204" pitchFamily="34" charset="0"/>
                <a:cs typeface="Arial" panose="020B0604020202020204" pitchFamily="34" charset="0"/>
              </a:rPr>
              <a:t>sector </a:t>
            </a:r>
            <a:r>
              <a:rPr sz="870" spc="-35" dirty="0">
                <a:solidFill>
                  <a:schemeClr val="tx1"/>
                </a:solidFill>
                <a:latin typeface="Arial" panose="020B0604020202020204" pitchFamily="34" charset="0"/>
                <a:cs typeface="Arial" panose="020B0604020202020204" pitchFamily="34" charset="0"/>
              </a:rPr>
              <a:t>clients</a:t>
            </a:r>
            <a:r>
              <a:rPr sz="870" dirty="0">
                <a:solidFill>
                  <a:schemeClr val="tx1"/>
                </a:solidFill>
                <a:latin typeface="Arial" panose="020B0604020202020204" pitchFamily="34" charset="0"/>
                <a:cs typeface="Arial" panose="020B0604020202020204" pitchFamily="34" charset="0"/>
              </a:rPr>
              <a:t> </a:t>
            </a:r>
            <a:r>
              <a:rPr sz="870" spc="-10" dirty="0">
                <a:solidFill>
                  <a:schemeClr val="tx1"/>
                </a:solidFill>
                <a:latin typeface="Arial" panose="020B0604020202020204" pitchFamily="34" charset="0"/>
                <a:cs typeface="Arial" panose="020B0604020202020204" pitchFamily="34" charset="0"/>
              </a:rPr>
              <a:t>since </a:t>
            </a:r>
            <a:r>
              <a:rPr sz="870" spc="-20" dirty="0">
                <a:solidFill>
                  <a:schemeClr val="tx1"/>
                </a:solidFill>
                <a:latin typeface="Arial" panose="020B0604020202020204" pitchFamily="34" charset="0"/>
                <a:cs typeface="Arial" panose="020B0604020202020204" pitchFamily="34" charset="0"/>
              </a:rPr>
              <a:t>198</a:t>
            </a:r>
            <a:r>
              <a:rPr lang="en-US" sz="870" spc="-20" dirty="0">
                <a:solidFill>
                  <a:schemeClr val="tx1"/>
                </a:solidFill>
                <a:latin typeface="Arial" panose="020B0604020202020204" pitchFamily="34" charset="0"/>
                <a:cs typeface="Arial" panose="020B0604020202020204" pitchFamily="34" charset="0"/>
              </a:rPr>
              <a:t>1</a:t>
            </a:r>
            <a:endParaRPr lang="en-US" sz="870" dirty="0">
              <a:solidFill>
                <a:schemeClr val="tx1"/>
              </a:solidFill>
              <a:latin typeface="Arial" panose="020B0604020202020204" pitchFamily="34" charset="0"/>
              <a:cs typeface="Arial" panose="020B0604020202020204" pitchFamily="34" charset="0"/>
            </a:endParaRPr>
          </a:p>
          <a:p>
            <a:pPr marL="174625" marR="5080" indent="-61913">
              <a:spcBef>
                <a:spcPts val="300"/>
              </a:spcBef>
              <a:spcAft>
                <a:spcPts val="300"/>
              </a:spcAft>
              <a:buFont typeface="Arial" panose="020B0604020202020204" pitchFamily="34" charset="0"/>
              <a:buChar char="•"/>
            </a:pPr>
            <a:r>
              <a:rPr lang="en-US" sz="870" dirty="0">
                <a:solidFill>
                  <a:schemeClr val="tx1"/>
                </a:solidFill>
                <a:latin typeface="Arial" panose="020B0604020202020204" pitchFamily="34" charset="0"/>
                <a:cs typeface="Arial" panose="020B0604020202020204" pitchFamily="34" charset="0"/>
              </a:rPr>
              <a:t>100% </a:t>
            </a:r>
            <a:r>
              <a:rPr sz="870" dirty="0">
                <a:solidFill>
                  <a:schemeClr val="tx1"/>
                </a:solidFill>
                <a:latin typeface="Arial" panose="020B0604020202020204" pitchFamily="34" charset="0"/>
                <a:cs typeface="Arial" panose="020B0604020202020204" pitchFamily="34" charset="0"/>
              </a:rPr>
              <a:t>Minority</a:t>
            </a:r>
            <a:r>
              <a:rPr lang="en-US" sz="870" dirty="0">
                <a:solidFill>
                  <a:schemeClr val="tx1"/>
                </a:solidFill>
                <a:latin typeface="Arial" panose="020B0604020202020204" pitchFamily="34" charset="0"/>
                <a:cs typeface="Arial" panose="020B0604020202020204" pitchFamily="34" charset="0"/>
              </a:rPr>
              <a:t> </a:t>
            </a:r>
            <a:r>
              <a:rPr lang="en-US" sz="870" u="sng" dirty="0">
                <a:solidFill>
                  <a:schemeClr val="tx1"/>
                </a:solidFill>
                <a:latin typeface="Arial" panose="020B0604020202020204" pitchFamily="34" charset="0"/>
                <a:cs typeface="Arial" panose="020B0604020202020204" pitchFamily="34" charset="0"/>
              </a:rPr>
              <a:t>Woman</a:t>
            </a:r>
            <a:r>
              <a:rPr sz="870" u="sng" dirty="0">
                <a:solidFill>
                  <a:schemeClr val="tx1"/>
                </a:solidFill>
                <a:latin typeface="Arial" panose="020B0604020202020204" pitchFamily="34" charset="0"/>
                <a:cs typeface="Arial" panose="020B0604020202020204" pitchFamily="34" charset="0"/>
              </a:rPr>
              <a:t>-</a:t>
            </a:r>
            <a:r>
              <a:rPr sz="870" u="sng" spc="-10" dirty="0">
                <a:solidFill>
                  <a:schemeClr val="tx1"/>
                </a:solidFill>
                <a:latin typeface="Arial" panose="020B0604020202020204" pitchFamily="34" charset="0"/>
                <a:cs typeface="Arial" panose="020B0604020202020204" pitchFamily="34" charset="0"/>
              </a:rPr>
              <a:t>Owned </a:t>
            </a:r>
            <a:r>
              <a:rPr sz="870" u="sng" spc="-30" dirty="0">
                <a:solidFill>
                  <a:schemeClr val="tx1"/>
                </a:solidFill>
                <a:latin typeface="Arial" panose="020B0604020202020204" pitchFamily="34" charset="0"/>
                <a:cs typeface="Arial" panose="020B0604020202020204" pitchFamily="34" charset="0"/>
              </a:rPr>
              <a:t>Small</a:t>
            </a:r>
            <a:r>
              <a:rPr sz="870" u="sng" spc="-35" dirty="0">
                <a:solidFill>
                  <a:schemeClr val="tx1"/>
                </a:solidFill>
                <a:latin typeface="Arial" panose="020B0604020202020204" pitchFamily="34" charset="0"/>
                <a:cs typeface="Arial" panose="020B0604020202020204" pitchFamily="34" charset="0"/>
              </a:rPr>
              <a:t> </a:t>
            </a:r>
            <a:r>
              <a:rPr sz="870" u="sng" spc="-10" dirty="0">
                <a:solidFill>
                  <a:schemeClr val="tx1"/>
                </a:solidFill>
                <a:latin typeface="Arial" panose="020B0604020202020204" pitchFamily="34" charset="0"/>
                <a:cs typeface="Arial" panose="020B0604020202020204" pitchFamily="34" charset="0"/>
              </a:rPr>
              <a:t>Business</a:t>
            </a:r>
            <a:r>
              <a:rPr lang="en-US" sz="870" u="sng" spc="-10" dirty="0">
                <a:solidFill>
                  <a:schemeClr val="tx1"/>
                </a:solidFill>
                <a:latin typeface="Arial" panose="020B0604020202020204" pitchFamily="34" charset="0"/>
                <a:cs typeface="Arial" panose="020B0604020202020204" pitchFamily="34" charset="0"/>
              </a:rPr>
              <a:t> (WOSB)</a:t>
            </a:r>
            <a:r>
              <a:rPr sz="870" u="sng" spc="-10" dirty="0">
                <a:solidFill>
                  <a:schemeClr val="tx1"/>
                </a:solidFill>
                <a:latin typeface="Arial" panose="020B0604020202020204" pitchFamily="34" charset="0"/>
                <a:cs typeface="Arial" panose="020B0604020202020204" pitchFamily="34" charset="0"/>
              </a:rPr>
              <a:t> </a:t>
            </a:r>
            <a:endParaRPr lang="en-US" sz="870" u="sng" spc="-25" dirty="0">
              <a:solidFill>
                <a:schemeClr val="tx1"/>
              </a:solidFill>
              <a:latin typeface="Arial" panose="020B0604020202020204" pitchFamily="34" charset="0"/>
              <a:cs typeface="Arial" panose="020B0604020202020204" pitchFamily="34" charset="0"/>
            </a:endParaRPr>
          </a:p>
          <a:p>
            <a:pPr marL="174625" marR="5080" indent="-61913">
              <a:spcBef>
                <a:spcPts val="300"/>
              </a:spcBef>
              <a:spcAft>
                <a:spcPts val="300"/>
              </a:spcAft>
              <a:buFont typeface="Arial" panose="020B0604020202020204" pitchFamily="34" charset="0"/>
              <a:buChar char="•"/>
            </a:pPr>
            <a:r>
              <a:rPr sz="870" spc="-25" dirty="0">
                <a:solidFill>
                  <a:schemeClr val="tx1"/>
                </a:solidFill>
                <a:latin typeface="Arial" panose="020B0604020202020204" pitchFamily="34" charset="0"/>
                <a:cs typeface="Arial" panose="020B0604020202020204" pitchFamily="34" charset="0"/>
              </a:rPr>
              <a:t>Debt-</a:t>
            </a:r>
            <a:r>
              <a:rPr sz="870" spc="-20" dirty="0">
                <a:solidFill>
                  <a:schemeClr val="tx1"/>
                </a:solidFill>
                <a:latin typeface="Arial" panose="020B0604020202020204" pitchFamily="34" charset="0"/>
                <a:cs typeface="Arial" panose="020B0604020202020204" pitchFamily="34" charset="0"/>
              </a:rPr>
              <a:t>Free</a:t>
            </a:r>
            <a:r>
              <a:rPr sz="870" spc="-10" dirty="0">
                <a:solidFill>
                  <a:schemeClr val="tx1"/>
                </a:solidFill>
                <a:latin typeface="Arial" panose="020B0604020202020204" pitchFamily="34" charset="0"/>
                <a:cs typeface="Arial" panose="020B0604020202020204" pitchFamily="34" charset="0"/>
              </a:rPr>
              <a:t> </a:t>
            </a:r>
            <a:r>
              <a:rPr sz="870" spc="-20" dirty="0">
                <a:solidFill>
                  <a:schemeClr val="tx1"/>
                </a:solidFill>
                <a:latin typeface="Arial" panose="020B0604020202020204" pitchFamily="34" charset="0"/>
                <a:cs typeface="Arial" panose="020B0604020202020204" pitchFamily="34" charset="0"/>
              </a:rPr>
              <a:t>with</a:t>
            </a:r>
            <a:r>
              <a:rPr lang="en-US" sz="870" dirty="0">
                <a:solidFill>
                  <a:schemeClr val="tx1"/>
                </a:solidFill>
                <a:latin typeface="Arial" panose="020B0604020202020204" pitchFamily="34" charset="0"/>
                <a:cs typeface="Arial" panose="020B0604020202020204" pitchFamily="34" charset="0"/>
              </a:rPr>
              <a:t> </a:t>
            </a:r>
            <a:r>
              <a:rPr sz="870" spc="-25" dirty="0">
                <a:solidFill>
                  <a:schemeClr val="tx1"/>
                </a:solidFill>
                <a:latin typeface="Arial" panose="020B0604020202020204" pitchFamily="34" charset="0"/>
                <a:cs typeface="Arial" panose="020B0604020202020204" pitchFamily="34" charset="0"/>
              </a:rPr>
              <a:t>$1M</a:t>
            </a:r>
            <a:r>
              <a:rPr sz="870" spc="-45" dirty="0">
                <a:solidFill>
                  <a:schemeClr val="tx1"/>
                </a:solidFill>
                <a:latin typeface="Arial" panose="020B0604020202020204" pitchFamily="34" charset="0"/>
                <a:cs typeface="Arial" panose="020B0604020202020204" pitchFamily="34" charset="0"/>
              </a:rPr>
              <a:t> </a:t>
            </a:r>
            <a:r>
              <a:rPr sz="870" dirty="0">
                <a:solidFill>
                  <a:schemeClr val="tx1"/>
                </a:solidFill>
                <a:latin typeface="Arial" panose="020B0604020202020204" pitchFamily="34" charset="0"/>
                <a:cs typeface="Arial" panose="020B0604020202020204" pitchFamily="34" charset="0"/>
              </a:rPr>
              <a:t>of</a:t>
            </a:r>
            <a:r>
              <a:rPr sz="870" spc="-40" dirty="0">
                <a:solidFill>
                  <a:schemeClr val="tx1"/>
                </a:solidFill>
                <a:latin typeface="Arial" panose="020B0604020202020204" pitchFamily="34" charset="0"/>
                <a:cs typeface="Arial" panose="020B0604020202020204" pitchFamily="34" charset="0"/>
              </a:rPr>
              <a:t> </a:t>
            </a:r>
            <a:r>
              <a:rPr sz="870" spc="-10" dirty="0">
                <a:solidFill>
                  <a:schemeClr val="tx1"/>
                </a:solidFill>
                <a:latin typeface="Arial" panose="020B0604020202020204" pitchFamily="34" charset="0"/>
                <a:cs typeface="Arial" panose="020B0604020202020204" pitchFamily="34" charset="0"/>
              </a:rPr>
              <a:t>unused </a:t>
            </a:r>
            <a:r>
              <a:rPr sz="870" spc="-20" dirty="0">
                <a:solidFill>
                  <a:schemeClr val="tx1"/>
                </a:solidFill>
                <a:latin typeface="Arial" panose="020B0604020202020204" pitchFamily="34" charset="0"/>
                <a:cs typeface="Arial" panose="020B0604020202020204" pitchFamily="34" charset="0"/>
              </a:rPr>
              <a:t>available</a:t>
            </a:r>
            <a:r>
              <a:rPr sz="870" spc="-15" dirty="0">
                <a:solidFill>
                  <a:schemeClr val="tx1"/>
                </a:solidFill>
                <a:latin typeface="Arial" panose="020B0604020202020204" pitchFamily="34" charset="0"/>
                <a:cs typeface="Arial" panose="020B0604020202020204" pitchFamily="34" charset="0"/>
              </a:rPr>
              <a:t> </a:t>
            </a:r>
            <a:r>
              <a:rPr sz="870" spc="-30" dirty="0">
                <a:solidFill>
                  <a:schemeClr val="tx1"/>
                </a:solidFill>
                <a:latin typeface="Arial" panose="020B0604020202020204" pitchFamily="34" charset="0"/>
                <a:cs typeface="Arial" panose="020B0604020202020204" pitchFamily="34" charset="0"/>
              </a:rPr>
              <a:t>credit </a:t>
            </a:r>
            <a:endParaRPr lang="en-US" sz="870" spc="-30" dirty="0">
              <a:solidFill>
                <a:schemeClr val="tx1"/>
              </a:solidFill>
              <a:latin typeface="Arial" panose="020B0604020202020204" pitchFamily="34" charset="0"/>
              <a:cs typeface="Arial" panose="020B0604020202020204" pitchFamily="34" charset="0"/>
            </a:endParaRPr>
          </a:p>
          <a:p>
            <a:pPr marL="174625" marR="5080" indent="-61913" algn="l">
              <a:spcBef>
                <a:spcPts val="300"/>
              </a:spcBef>
              <a:spcAft>
                <a:spcPts val="300"/>
              </a:spcAft>
              <a:buFont typeface="Arial" panose="020B0604020202020204" pitchFamily="34" charset="0"/>
              <a:buChar char="•"/>
            </a:pPr>
            <a:r>
              <a:rPr lang="en-US" sz="870" spc="-10" dirty="0">
                <a:solidFill>
                  <a:schemeClr val="tx1"/>
                </a:solidFill>
                <a:latin typeface="Arial" panose="020B0604020202020204" pitchFamily="34" charset="0"/>
                <a:cs typeface="Arial" panose="020B0604020202020204" pitchFamily="34" charset="0"/>
              </a:rPr>
              <a:t>Senior </a:t>
            </a:r>
            <a:r>
              <a:rPr lang="en-US" sz="870" spc="-25" dirty="0">
                <a:solidFill>
                  <a:schemeClr val="tx1"/>
                </a:solidFill>
                <a:latin typeface="Arial" panose="020B0604020202020204" pitchFamily="34" charset="0"/>
                <a:cs typeface="Arial" panose="020B0604020202020204" pitchFamily="34" charset="0"/>
              </a:rPr>
              <a:t>managers</a:t>
            </a:r>
            <a:r>
              <a:rPr lang="en-US" sz="870" spc="-10" dirty="0">
                <a:solidFill>
                  <a:schemeClr val="tx1"/>
                </a:solidFill>
                <a:latin typeface="Arial" panose="020B0604020202020204" pitchFamily="34" charset="0"/>
                <a:cs typeface="Arial" panose="020B0604020202020204" pitchFamily="34" charset="0"/>
              </a:rPr>
              <a:t> </a:t>
            </a:r>
            <a:r>
              <a:rPr lang="en-US" sz="870" spc="-20" dirty="0">
                <a:solidFill>
                  <a:schemeClr val="tx1"/>
                </a:solidFill>
                <a:latin typeface="Arial" panose="020B0604020202020204" pitchFamily="34" charset="0"/>
                <a:cs typeface="Arial" panose="020B0604020202020204" pitchFamily="34" charset="0"/>
              </a:rPr>
              <a:t>have </a:t>
            </a:r>
            <a:r>
              <a:rPr lang="en-US" sz="870" spc="-50" dirty="0">
                <a:solidFill>
                  <a:schemeClr val="tx1"/>
                </a:solidFill>
                <a:latin typeface="Arial" panose="020B0604020202020204" pitchFamily="34" charset="0"/>
                <a:cs typeface="Arial" panose="020B0604020202020204" pitchFamily="34" charset="0"/>
              </a:rPr>
              <a:t>10</a:t>
            </a:r>
            <a:r>
              <a:rPr sz="870" spc="-50" dirty="0">
                <a:solidFill>
                  <a:schemeClr val="tx1"/>
                </a:solidFill>
                <a:latin typeface="Arial" panose="020B0604020202020204" pitchFamily="34" charset="0"/>
                <a:cs typeface="Arial" panose="020B0604020202020204" pitchFamily="34" charset="0"/>
              </a:rPr>
              <a:t>0</a:t>
            </a:r>
            <a:r>
              <a:rPr lang="en-US" sz="870" spc="-50" dirty="0">
                <a:solidFill>
                  <a:schemeClr val="tx1"/>
                </a:solidFill>
                <a:latin typeface="Arial" panose="020B0604020202020204" pitchFamily="34" charset="0"/>
                <a:cs typeface="Arial" panose="020B0604020202020204" pitchFamily="34" charset="0"/>
              </a:rPr>
              <a:t>+</a:t>
            </a:r>
            <a:r>
              <a:rPr sz="870" spc="-40" dirty="0">
                <a:solidFill>
                  <a:schemeClr val="tx1"/>
                </a:solidFill>
                <a:latin typeface="Arial" panose="020B0604020202020204" pitchFamily="34" charset="0"/>
                <a:cs typeface="Arial" panose="020B0604020202020204" pitchFamily="34" charset="0"/>
              </a:rPr>
              <a:t> </a:t>
            </a:r>
            <a:r>
              <a:rPr sz="870" spc="-25" dirty="0">
                <a:solidFill>
                  <a:schemeClr val="tx1"/>
                </a:solidFill>
                <a:latin typeface="Arial" panose="020B0604020202020204" pitchFamily="34" charset="0"/>
                <a:cs typeface="Arial" panose="020B0604020202020204" pitchFamily="34" charset="0"/>
              </a:rPr>
              <a:t>years</a:t>
            </a:r>
            <a:r>
              <a:rPr sz="870" spc="-40" dirty="0">
                <a:solidFill>
                  <a:schemeClr val="tx1"/>
                </a:solidFill>
                <a:latin typeface="Arial" panose="020B0604020202020204" pitchFamily="34" charset="0"/>
                <a:cs typeface="Arial" panose="020B0604020202020204" pitchFamily="34" charset="0"/>
              </a:rPr>
              <a:t> </a:t>
            </a:r>
            <a:r>
              <a:rPr sz="870" spc="-25" dirty="0">
                <a:solidFill>
                  <a:schemeClr val="tx1"/>
                </a:solidFill>
                <a:latin typeface="Arial" panose="020B0604020202020204" pitchFamily="34" charset="0"/>
                <a:cs typeface="Arial" panose="020B0604020202020204" pitchFamily="34" charset="0"/>
              </a:rPr>
              <a:t>of </a:t>
            </a:r>
            <a:r>
              <a:rPr sz="870" spc="-10" dirty="0">
                <a:solidFill>
                  <a:schemeClr val="tx1"/>
                </a:solidFill>
                <a:latin typeface="Arial" panose="020B0604020202020204" pitchFamily="34" charset="0"/>
                <a:cs typeface="Arial" panose="020B0604020202020204" pitchFamily="34" charset="0"/>
              </a:rPr>
              <a:t>government </a:t>
            </a:r>
            <a:r>
              <a:rPr sz="870" spc="-25" dirty="0">
                <a:solidFill>
                  <a:schemeClr val="tx1"/>
                </a:solidFill>
                <a:latin typeface="Arial" panose="020B0604020202020204" pitchFamily="34" charset="0"/>
                <a:cs typeface="Arial" panose="020B0604020202020204" pitchFamily="34" charset="0"/>
              </a:rPr>
              <a:t>contract</a:t>
            </a:r>
            <a:r>
              <a:rPr sz="870" spc="-20" dirty="0">
                <a:solidFill>
                  <a:schemeClr val="tx1"/>
                </a:solidFill>
                <a:latin typeface="Arial" panose="020B0604020202020204" pitchFamily="34" charset="0"/>
                <a:cs typeface="Arial" panose="020B0604020202020204" pitchFamily="34" charset="0"/>
              </a:rPr>
              <a:t> risk </a:t>
            </a:r>
            <a:r>
              <a:rPr sz="870" dirty="0">
                <a:solidFill>
                  <a:schemeClr val="tx1"/>
                </a:solidFill>
                <a:latin typeface="Arial" panose="020B0604020202020204" pitchFamily="34" charset="0"/>
                <a:cs typeface="Arial" panose="020B0604020202020204" pitchFamily="34" charset="0"/>
              </a:rPr>
              <a:t>and</a:t>
            </a:r>
            <a:r>
              <a:rPr sz="870" spc="-70" dirty="0">
                <a:solidFill>
                  <a:schemeClr val="tx1"/>
                </a:solidFill>
                <a:latin typeface="Arial" panose="020B0604020202020204" pitchFamily="34" charset="0"/>
                <a:cs typeface="Arial" panose="020B0604020202020204" pitchFamily="34" charset="0"/>
              </a:rPr>
              <a:t> </a:t>
            </a:r>
            <a:r>
              <a:rPr sz="870" spc="-10" dirty="0">
                <a:solidFill>
                  <a:schemeClr val="tx1"/>
                </a:solidFill>
                <a:latin typeface="Arial" panose="020B0604020202020204" pitchFamily="34" charset="0"/>
                <a:cs typeface="Arial" panose="020B0604020202020204" pitchFamily="34" charset="0"/>
              </a:rPr>
              <a:t>program management experience</a:t>
            </a:r>
            <a:endParaRPr lang="en-US" sz="870" spc="-10" dirty="0">
              <a:solidFill>
                <a:schemeClr val="tx1"/>
              </a:solidFill>
              <a:latin typeface="Arial" panose="020B0604020202020204" pitchFamily="34" charset="0"/>
              <a:cs typeface="Arial" panose="020B0604020202020204" pitchFamily="34" charset="0"/>
            </a:endParaRPr>
          </a:p>
          <a:p>
            <a:pPr marL="174625" marR="5080" indent="-61913" algn="l">
              <a:spcBef>
                <a:spcPts val="100"/>
              </a:spcBef>
              <a:spcAft>
                <a:spcPts val="250"/>
              </a:spcAft>
              <a:buFont typeface="Arial" panose="020B0604020202020204" pitchFamily="34" charset="0"/>
              <a:buChar char="•"/>
            </a:pPr>
            <a:endParaRPr sz="830" dirty="0">
              <a:solidFill>
                <a:schemeClr val="tx1"/>
              </a:solidFill>
              <a:latin typeface="Arial" panose="020B0604020202020204" pitchFamily="34" charset="0"/>
              <a:cs typeface="Arial" panose="020B0604020202020204" pitchFamily="34" charset="0"/>
            </a:endParaRPr>
          </a:p>
        </p:txBody>
      </p:sp>
      <p:graphicFrame>
        <p:nvGraphicFramePr>
          <p:cNvPr id="75" name="Table 74">
            <a:extLst>
              <a:ext uri="{FF2B5EF4-FFF2-40B4-BE49-F238E27FC236}">
                <a16:creationId xmlns:a16="http://schemas.microsoft.com/office/drawing/2014/main" id="{0EBDF5E2-3048-55AE-EF51-D2E6472677B7}"/>
              </a:ext>
            </a:extLst>
          </p:cNvPr>
          <p:cNvGraphicFramePr>
            <a:graphicFrameLocks noGrp="1"/>
          </p:cNvGraphicFramePr>
          <p:nvPr/>
        </p:nvGraphicFramePr>
        <p:xfrm>
          <a:off x="93524" y="4677662"/>
          <a:ext cx="1188720" cy="1810703"/>
        </p:xfrm>
        <a:graphic>
          <a:graphicData uri="http://schemas.openxmlformats.org/drawingml/2006/table">
            <a:tbl>
              <a:tblPr firstRow="1" firstCol="1" lastRow="1" lastCol="1" bandRow="1" bandCol="1">
                <a:tableStyleId>{5C22544A-7EE6-4342-B048-85BDC9FD1C3A}</a:tableStyleId>
              </a:tblPr>
              <a:tblGrid>
                <a:gridCol w="1188720">
                  <a:extLst>
                    <a:ext uri="{9D8B030D-6E8A-4147-A177-3AD203B41FA5}">
                      <a16:colId xmlns:a16="http://schemas.microsoft.com/office/drawing/2014/main" val="1278996129"/>
                    </a:ext>
                  </a:extLst>
                </a:gridCol>
              </a:tblGrid>
              <a:tr h="1540404">
                <a:tc>
                  <a:txBody>
                    <a:bodyPr/>
                    <a:lstStyle/>
                    <a:p>
                      <a:pPr marL="27432" marR="0" algn="ctr">
                        <a:lnSpc>
                          <a:spcPct val="100000"/>
                        </a:lnSpc>
                        <a:spcBef>
                          <a:spcPts val="400"/>
                        </a:spcBef>
                        <a:spcAft>
                          <a:spcPts val="0"/>
                        </a:spcAft>
                      </a:pPr>
                      <a:endParaRPr lang="en-US" sz="800" u="sng" spc="-10" dirty="0">
                        <a:solidFill>
                          <a:schemeClr val="tx1"/>
                        </a:solidFill>
                        <a:effectLst/>
                        <a:uFill>
                          <a:solidFill>
                            <a:srgbClr val="363A66"/>
                          </a:solidFill>
                        </a:uFill>
                        <a:latin typeface="Arial" panose="020B0604020202020204" pitchFamily="34" charset="0"/>
                        <a:cs typeface="Arial" panose="020B0604020202020204" pitchFamily="34" charset="0"/>
                      </a:endParaRPr>
                    </a:p>
                    <a:p>
                      <a:pPr marL="27432" marR="0" algn="l">
                        <a:lnSpc>
                          <a:spcPct val="100000"/>
                        </a:lnSpc>
                        <a:spcBef>
                          <a:spcPts val="400"/>
                        </a:spcBef>
                        <a:spcAft>
                          <a:spcPts val="0"/>
                        </a:spcAft>
                      </a:pPr>
                      <a:r>
                        <a:rPr lang="en-US" sz="800" u="sng" spc="-10" dirty="0">
                          <a:solidFill>
                            <a:schemeClr val="tx1"/>
                          </a:solidFill>
                          <a:effectLst/>
                          <a:uFill>
                            <a:solidFill>
                              <a:srgbClr val="363A66"/>
                            </a:solidFill>
                          </a:uFill>
                          <a:latin typeface="Arial" panose="020B0604020202020204" pitchFamily="34" charset="0"/>
                          <a:cs typeface="Arial" panose="020B0604020202020204" pitchFamily="34" charset="0"/>
                        </a:rPr>
                        <a:t>Address</a:t>
                      </a:r>
                      <a:endParaRPr lang="en-US" sz="800" dirty="0">
                        <a:solidFill>
                          <a:schemeClr val="tx1"/>
                        </a:solidFill>
                        <a:effectLst/>
                        <a:latin typeface="Arial" panose="020B0604020202020204" pitchFamily="34" charset="0"/>
                        <a:cs typeface="Arial" panose="020B0604020202020204" pitchFamily="34" charset="0"/>
                      </a:endParaRPr>
                    </a:p>
                    <a:p>
                      <a:pPr marL="27432" marR="0" algn="l">
                        <a:lnSpc>
                          <a:spcPct val="100000"/>
                        </a:lnSpc>
                        <a:spcBef>
                          <a:spcPts val="0"/>
                        </a:spcBef>
                        <a:spcAft>
                          <a:spcPts val="0"/>
                        </a:spcAft>
                      </a:pPr>
                      <a:r>
                        <a:rPr lang="en-US" sz="800" b="0" spc="-50" dirty="0">
                          <a:solidFill>
                            <a:schemeClr val="tx1"/>
                          </a:solidFill>
                          <a:effectLst/>
                          <a:latin typeface="Arial" panose="020B0604020202020204" pitchFamily="34" charset="0"/>
                          <a:cs typeface="Arial" panose="020B0604020202020204" pitchFamily="34" charset="0"/>
                        </a:rPr>
                        <a:t>4801</a:t>
                      </a:r>
                      <a:r>
                        <a:rPr lang="en-US" sz="800" b="0" spc="-45" dirty="0">
                          <a:solidFill>
                            <a:schemeClr val="tx1"/>
                          </a:solidFill>
                          <a:effectLst/>
                          <a:latin typeface="Arial" panose="020B0604020202020204" pitchFamily="34" charset="0"/>
                          <a:cs typeface="Arial" panose="020B0604020202020204" pitchFamily="34" charset="0"/>
                        </a:rPr>
                        <a:t> </a:t>
                      </a:r>
                      <a:r>
                        <a:rPr lang="en-US" sz="800" b="0" spc="-50" dirty="0">
                          <a:solidFill>
                            <a:schemeClr val="tx1"/>
                          </a:solidFill>
                          <a:effectLst/>
                          <a:latin typeface="Arial" panose="020B0604020202020204" pitchFamily="34" charset="0"/>
                          <a:cs typeface="Arial" panose="020B0604020202020204" pitchFamily="34" charset="0"/>
                        </a:rPr>
                        <a:t>Columbus</a:t>
                      </a:r>
                      <a:r>
                        <a:rPr lang="en-US" sz="800" b="0" spc="-10" dirty="0">
                          <a:solidFill>
                            <a:schemeClr val="tx1"/>
                          </a:solidFill>
                          <a:effectLst/>
                          <a:latin typeface="Arial" panose="020B0604020202020204" pitchFamily="34" charset="0"/>
                          <a:cs typeface="Arial" panose="020B0604020202020204" pitchFamily="34" charset="0"/>
                        </a:rPr>
                        <a:t> </a:t>
                      </a:r>
                      <a:r>
                        <a:rPr lang="en-US" sz="800" b="0" spc="-50" dirty="0">
                          <a:solidFill>
                            <a:schemeClr val="tx1"/>
                          </a:solidFill>
                          <a:effectLst/>
                          <a:latin typeface="Arial" panose="020B0604020202020204" pitchFamily="34" charset="0"/>
                          <a:cs typeface="Arial" panose="020B0604020202020204" pitchFamily="34" charset="0"/>
                        </a:rPr>
                        <a:t>St.,</a:t>
                      </a:r>
                      <a:endParaRPr lang="en-US" sz="800" b="0" dirty="0">
                        <a:solidFill>
                          <a:schemeClr val="tx1"/>
                        </a:solidFill>
                        <a:effectLst/>
                        <a:latin typeface="Arial" panose="020B0604020202020204" pitchFamily="34" charset="0"/>
                        <a:cs typeface="Arial" panose="020B0604020202020204" pitchFamily="34" charset="0"/>
                      </a:endParaRPr>
                    </a:p>
                    <a:p>
                      <a:pPr marL="27432" marR="172720" algn="l">
                        <a:lnSpc>
                          <a:spcPct val="78000"/>
                        </a:lnSpc>
                        <a:spcBef>
                          <a:spcPts val="0"/>
                        </a:spcBef>
                        <a:spcAft>
                          <a:spcPts val="0"/>
                        </a:spcAft>
                      </a:pPr>
                      <a:r>
                        <a:rPr lang="en-US" sz="800" b="0" dirty="0">
                          <a:solidFill>
                            <a:schemeClr val="tx1"/>
                          </a:solidFill>
                          <a:effectLst/>
                          <a:latin typeface="Arial" panose="020B0604020202020204" pitchFamily="34" charset="0"/>
                          <a:cs typeface="Arial" panose="020B0604020202020204" pitchFamily="34" charset="0"/>
                        </a:rPr>
                        <a:t>Suite</a:t>
                      </a:r>
                      <a:r>
                        <a:rPr lang="en-US" sz="800" b="0" spc="-55" dirty="0">
                          <a:solidFill>
                            <a:schemeClr val="tx1"/>
                          </a:solidFill>
                          <a:effectLst/>
                          <a:latin typeface="Arial" panose="020B0604020202020204" pitchFamily="34" charset="0"/>
                          <a:cs typeface="Arial" panose="020B0604020202020204" pitchFamily="34" charset="0"/>
                        </a:rPr>
                        <a:t> </a:t>
                      </a:r>
                      <a:r>
                        <a:rPr lang="en-US" sz="800" b="0" dirty="0">
                          <a:solidFill>
                            <a:schemeClr val="tx1"/>
                          </a:solidFill>
                          <a:effectLst/>
                          <a:latin typeface="Arial" panose="020B0604020202020204" pitchFamily="34" charset="0"/>
                          <a:cs typeface="Arial" panose="020B0604020202020204" pitchFamily="34" charset="0"/>
                        </a:rPr>
                        <a:t>#400</a:t>
                      </a:r>
                    </a:p>
                    <a:p>
                      <a:pPr marL="27432" marR="172720" algn="l">
                        <a:lnSpc>
                          <a:spcPct val="100000"/>
                        </a:lnSpc>
                        <a:spcBef>
                          <a:spcPts val="0"/>
                        </a:spcBef>
                        <a:spcAft>
                          <a:spcPts val="400"/>
                        </a:spcAft>
                      </a:pPr>
                      <a:r>
                        <a:rPr lang="en-US" sz="800" b="0" spc="-50" dirty="0">
                          <a:solidFill>
                            <a:schemeClr val="tx1"/>
                          </a:solidFill>
                          <a:effectLst/>
                          <a:latin typeface="Arial" panose="020B0604020202020204" pitchFamily="34" charset="0"/>
                          <a:cs typeface="Arial" panose="020B0604020202020204" pitchFamily="34" charset="0"/>
                        </a:rPr>
                        <a:t>Virginia</a:t>
                      </a:r>
                      <a:r>
                        <a:rPr lang="en-US" sz="800" b="0" spc="-45" dirty="0">
                          <a:solidFill>
                            <a:schemeClr val="tx1"/>
                          </a:solidFill>
                          <a:effectLst/>
                          <a:latin typeface="Arial" panose="020B0604020202020204" pitchFamily="34" charset="0"/>
                          <a:cs typeface="Arial" panose="020B0604020202020204" pitchFamily="34" charset="0"/>
                        </a:rPr>
                        <a:t> </a:t>
                      </a:r>
                      <a:r>
                        <a:rPr lang="en-US" sz="800" b="0" spc="-50" dirty="0">
                          <a:solidFill>
                            <a:schemeClr val="tx1"/>
                          </a:solidFill>
                          <a:effectLst/>
                          <a:latin typeface="Arial" panose="020B0604020202020204" pitchFamily="34" charset="0"/>
                          <a:cs typeface="Arial" panose="020B0604020202020204" pitchFamily="34" charset="0"/>
                        </a:rPr>
                        <a:t>Beach, VA</a:t>
                      </a:r>
                      <a:endParaRPr lang="en-US" sz="800" b="0" spc="-10" dirty="0">
                        <a:solidFill>
                          <a:schemeClr val="tx1"/>
                        </a:solidFill>
                        <a:effectLst/>
                        <a:latin typeface="Arial" panose="020B0604020202020204" pitchFamily="34" charset="0"/>
                        <a:cs typeface="Arial" panose="020B0604020202020204" pitchFamily="34" charset="0"/>
                      </a:endParaRPr>
                    </a:p>
                    <a:p>
                      <a:pPr marL="27432" marR="172720" algn="l">
                        <a:lnSpc>
                          <a:spcPct val="100000"/>
                        </a:lnSpc>
                        <a:spcBef>
                          <a:spcPts val="400"/>
                        </a:spcBef>
                        <a:spcAft>
                          <a:spcPts val="0"/>
                        </a:spcAft>
                      </a:pPr>
                      <a:r>
                        <a:rPr lang="en-US" sz="800" u="sng" spc="-10" dirty="0">
                          <a:solidFill>
                            <a:schemeClr val="tx1"/>
                          </a:solidFill>
                          <a:effectLst/>
                          <a:latin typeface="Arial" panose="020B0604020202020204" pitchFamily="34" charset="0"/>
                          <a:cs typeface="Arial" panose="020B0604020202020204" pitchFamily="34" charset="0"/>
                        </a:rPr>
                        <a:t>Phone</a:t>
                      </a:r>
                    </a:p>
                    <a:p>
                      <a:pPr marL="27432" marR="172720" algn="l">
                        <a:lnSpc>
                          <a:spcPct val="78000"/>
                        </a:lnSpc>
                        <a:spcBef>
                          <a:spcPts val="300"/>
                        </a:spcBef>
                        <a:spcAft>
                          <a:spcPts val="170"/>
                        </a:spcAft>
                      </a:pPr>
                      <a:r>
                        <a:rPr lang="en-US" sz="800" b="0" u="none" spc="-70" dirty="0">
                          <a:solidFill>
                            <a:schemeClr val="tx1"/>
                          </a:solidFill>
                          <a:effectLst/>
                          <a:latin typeface="Arial" panose="020B0604020202020204" pitchFamily="34" charset="0"/>
                          <a:cs typeface="Arial" panose="020B0604020202020204" pitchFamily="34" charset="0"/>
                        </a:rPr>
                        <a:t>(757)</a:t>
                      </a:r>
                      <a:r>
                        <a:rPr lang="en-US" sz="800" b="0" u="none" spc="65" dirty="0">
                          <a:solidFill>
                            <a:schemeClr val="tx1"/>
                          </a:solidFill>
                          <a:effectLst/>
                          <a:latin typeface="Arial" panose="020B0604020202020204" pitchFamily="34" charset="0"/>
                          <a:cs typeface="Arial" panose="020B0604020202020204" pitchFamily="34" charset="0"/>
                        </a:rPr>
                        <a:t> </a:t>
                      </a:r>
                      <a:r>
                        <a:rPr lang="en-US" sz="800" b="0" u="none" spc="-70" dirty="0">
                          <a:solidFill>
                            <a:schemeClr val="tx1"/>
                          </a:solidFill>
                          <a:effectLst/>
                          <a:latin typeface="Arial" panose="020B0604020202020204" pitchFamily="34" charset="0"/>
                          <a:cs typeface="Arial" panose="020B0604020202020204" pitchFamily="34" charset="0"/>
                        </a:rPr>
                        <a:t>497-5000</a:t>
                      </a:r>
                    </a:p>
                    <a:p>
                      <a:pPr marL="27432" marR="172720" algn="l">
                        <a:lnSpc>
                          <a:spcPct val="100000"/>
                        </a:lnSpc>
                        <a:spcBef>
                          <a:spcPts val="600"/>
                        </a:spcBef>
                        <a:spcAft>
                          <a:spcPts val="0"/>
                        </a:spcAft>
                      </a:pPr>
                      <a:r>
                        <a:rPr lang="en-US" sz="800" u="sng" spc="-10" dirty="0">
                          <a:solidFill>
                            <a:schemeClr val="tx1"/>
                          </a:solidFill>
                          <a:effectLst/>
                          <a:latin typeface="Arial" panose="020B0604020202020204" pitchFamily="34" charset="0"/>
                          <a:cs typeface="Arial" panose="020B0604020202020204" pitchFamily="34" charset="0"/>
                        </a:rPr>
                        <a:t>Email</a:t>
                      </a:r>
                    </a:p>
                    <a:p>
                      <a:pPr marL="27432" marR="172720" algn="l">
                        <a:lnSpc>
                          <a:spcPct val="78000"/>
                        </a:lnSpc>
                        <a:spcBef>
                          <a:spcPts val="300"/>
                        </a:spcBef>
                        <a:spcAft>
                          <a:spcPts val="170"/>
                        </a:spcAft>
                      </a:pPr>
                      <a:r>
                        <a:rPr lang="en-US" sz="790" b="0" u="none" spc="-10" dirty="0">
                          <a:solidFill>
                            <a:schemeClr val="tx1"/>
                          </a:solidFill>
                          <a:effectLst/>
                          <a:latin typeface="Arial" panose="020B0604020202020204" pitchFamily="34" charset="0"/>
                          <a:cs typeface="Arial" panose="020B0604020202020204" pitchFamily="34" charset="0"/>
                        </a:rPr>
                        <a:t>contact@elhamm.com</a:t>
                      </a:r>
                    </a:p>
                    <a:p>
                      <a:pPr marL="27432" marR="0" algn="l">
                        <a:lnSpc>
                          <a:spcPct val="100000"/>
                        </a:lnSpc>
                        <a:spcBef>
                          <a:spcPts val="600"/>
                        </a:spcBef>
                        <a:spcAft>
                          <a:spcPts val="0"/>
                        </a:spcAft>
                      </a:pPr>
                      <a:r>
                        <a:rPr lang="en-US" sz="800" u="sng" spc="-10" dirty="0">
                          <a:solidFill>
                            <a:schemeClr val="tx1"/>
                          </a:solidFill>
                          <a:effectLst/>
                          <a:latin typeface="Arial" panose="020B0604020202020204" pitchFamily="34" charset="0"/>
                          <a:cs typeface="Arial" panose="020B0604020202020204" pitchFamily="34" charset="0"/>
                        </a:rPr>
                        <a:t>Website</a:t>
                      </a:r>
                    </a:p>
                    <a:p>
                      <a:pPr marL="27432" marR="0" algn="l">
                        <a:lnSpc>
                          <a:spcPts val="895"/>
                        </a:lnSpc>
                        <a:spcBef>
                          <a:spcPts val="100"/>
                        </a:spcBef>
                        <a:spcAft>
                          <a:spcPts val="100"/>
                        </a:spcAft>
                      </a:pPr>
                      <a:r>
                        <a:rPr lang="en-US" sz="800" b="0" u="none" spc="-10" dirty="0">
                          <a:solidFill>
                            <a:schemeClr val="tx1"/>
                          </a:solidFill>
                          <a:effectLst/>
                          <a:latin typeface="Arial" panose="020B0604020202020204" pitchFamily="34" charset="0"/>
                          <a:cs typeface="Arial" panose="020B0604020202020204" pitchFamily="34" charset="0"/>
                        </a:rPr>
                        <a:t>elhamm.com</a:t>
                      </a:r>
                      <a:endParaRPr lang="en-US" sz="800" b="0" u="none" dirty="0">
                        <a:solidFill>
                          <a:schemeClr val="tx1"/>
                        </a:solidFill>
                        <a:effectLst/>
                        <a:latin typeface="Arial" panose="020B0604020202020204" pitchFamily="34" charset="0"/>
                        <a:ea typeface="Arial Black" panose="020B0A0402010202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42471264"/>
                  </a:ext>
                </a:extLst>
              </a:tr>
              <a:tr h="103789">
                <a:tc>
                  <a:txBody>
                    <a:bodyPr/>
                    <a:lstStyle/>
                    <a:p>
                      <a:pPr marL="27432" marR="0" algn="ctr">
                        <a:lnSpc>
                          <a:spcPts val="895"/>
                        </a:lnSpc>
                        <a:spcBef>
                          <a:spcPts val="0"/>
                        </a:spcBef>
                        <a:spcAft>
                          <a:spcPts val="0"/>
                        </a:spcAft>
                      </a:pPr>
                      <a:endParaRPr lang="en-US" sz="800" b="0" u="none" dirty="0">
                        <a:solidFill>
                          <a:schemeClr val="tx1"/>
                        </a:solidFill>
                        <a:effectLst/>
                        <a:latin typeface="Arial" panose="020B0604020202020204" pitchFamily="34" charset="0"/>
                        <a:ea typeface="Arial Black" panose="020B0A04020102020204" pitchFamily="34" charset="0"/>
                        <a:cs typeface="Arial" panose="020B0604020202020204" pitchFamily="34" charset="0"/>
                      </a:endParaRP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381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44744437"/>
                  </a:ext>
                </a:extLst>
              </a:tr>
            </a:tbl>
          </a:graphicData>
        </a:graphic>
      </p:graphicFrame>
      <p:sp>
        <p:nvSpPr>
          <p:cNvPr id="79" name="Rectangle 78">
            <a:extLst>
              <a:ext uri="{FF2B5EF4-FFF2-40B4-BE49-F238E27FC236}">
                <a16:creationId xmlns:a16="http://schemas.microsoft.com/office/drawing/2014/main" id="{962BE386-14D2-A9CD-1EAC-3F5D304C7340}"/>
              </a:ext>
            </a:extLst>
          </p:cNvPr>
          <p:cNvSpPr/>
          <p:nvPr/>
        </p:nvSpPr>
        <p:spPr>
          <a:xfrm>
            <a:off x="72822" y="8846481"/>
            <a:ext cx="1195937" cy="272699"/>
          </a:xfrm>
          <a:prstGeom prst="rect">
            <a:avLst/>
          </a:prstGeom>
          <a:solidFill>
            <a:srgbClr val="C7C7C3"/>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a:solidFill>
                  <a:schemeClr val="tx1"/>
                </a:solidFill>
                <a:latin typeface="Georgia" panose="02040502050405020303" pitchFamily="18" charset="0"/>
              </a:rPr>
              <a:t>GSA CONTRACT</a:t>
            </a:r>
          </a:p>
        </p:txBody>
      </p:sp>
      <p:sp>
        <p:nvSpPr>
          <p:cNvPr id="80" name="object 57">
            <a:extLst>
              <a:ext uri="{FF2B5EF4-FFF2-40B4-BE49-F238E27FC236}">
                <a16:creationId xmlns:a16="http://schemas.microsoft.com/office/drawing/2014/main" id="{B53D3285-DC44-E0B2-69E4-87078C09C97F}"/>
              </a:ext>
            </a:extLst>
          </p:cNvPr>
          <p:cNvSpPr txBox="1"/>
          <p:nvPr/>
        </p:nvSpPr>
        <p:spPr>
          <a:xfrm>
            <a:off x="69455" y="6757115"/>
            <a:ext cx="1195179" cy="231987"/>
          </a:xfrm>
          <a:prstGeom prst="rect">
            <a:avLst/>
          </a:prstGeom>
          <a:solidFill>
            <a:srgbClr val="FFFFFF"/>
          </a:solidFill>
          <a:ln w="12700">
            <a:solidFill>
              <a:schemeClr val="tx1"/>
            </a:solidFill>
          </a:ln>
        </p:spPr>
        <p:txBody>
          <a:bodyPr vert="horz" wrap="square" lIns="0" tIns="5715" rIns="0" bIns="0" rtlCol="0">
            <a:spAutoFit/>
          </a:bodyPr>
          <a:lstStyle/>
          <a:p>
            <a:pPr marL="294005">
              <a:lnSpc>
                <a:spcPct val="100000"/>
              </a:lnSpc>
              <a:spcBef>
                <a:spcPts val="45"/>
              </a:spcBef>
            </a:pPr>
            <a:r>
              <a:rPr lang="en-US" sz="300" dirty="0">
                <a:solidFill>
                  <a:schemeClr val="bg1"/>
                </a:solidFill>
                <a:latin typeface="Arial" panose="020B0604020202020204" pitchFamily="34" charset="0"/>
                <a:cs typeface="Arial" panose="020B0604020202020204" pitchFamily="34" charset="0"/>
              </a:rPr>
              <a:t>  h</a:t>
            </a:r>
          </a:p>
          <a:p>
            <a:pPr marL="294005">
              <a:lnSpc>
                <a:spcPct val="100000"/>
              </a:lnSpc>
              <a:spcBef>
                <a:spcPts val="45"/>
              </a:spcBef>
            </a:pPr>
            <a:r>
              <a:rPr lang="en-US" sz="830" dirty="0">
                <a:latin typeface="Arial" panose="020B0604020202020204" pitchFamily="34" charset="0"/>
                <a:cs typeface="Arial" panose="020B0604020202020204" pitchFamily="34" charset="0"/>
              </a:rPr>
              <a:t>    </a:t>
            </a:r>
            <a:r>
              <a:rPr lang="en-US" sz="870" dirty="0">
                <a:latin typeface="Arial" panose="020B0604020202020204" pitchFamily="34" charset="0"/>
                <a:cs typeface="Arial" panose="020B0604020202020204" pitchFamily="34" charset="0"/>
              </a:rPr>
              <a:t>8U833</a:t>
            </a:r>
          </a:p>
          <a:p>
            <a:pPr marL="294005">
              <a:lnSpc>
                <a:spcPct val="100000"/>
              </a:lnSpc>
              <a:spcBef>
                <a:spcPts val="45"/>
              </a:spcBef>
            </a:pPr>
            <a:r>
              <a:rPr lang="en-US" sz="300" dirty="0">
                <a:solidFill>
                  <a:schemeClr val="bg1"/>
                </a:solidFill>
                <a:latin typeface="Arial" panose="020B0604020202020204" pitchFamily="34" charset="0"/>
                <a:cs typeface="Arial" panose="020B0604020202020204" pitchFamily="34" charset="0"/>
              </a:rPr>
              <a:t>h</a:t>
            </a:r>
            <a:endParaRPr sz="300" dirty="0">
              <a:solidFill>
                <a:schemeClr val="bg1"/>
              </a:solidFill>
              <a:latin typeface="Arial" panose="020B0604020202020204" pitchFamily="34" charset="0"/>
              <a:cs typeface="Arial" panose="020B0604020202020204" pitchFamily="34" charset="0"/>
            </a:endParaRPr>
          </a:p>
        </p:txBody>
      </p:sp>
      <p:sp>
        <p:nvSpPr>
          <p:cNvPr id="81" name="Rectangle 80">
            <a:extLst>
              <a:ext uri="{FF2B5EF4-FFF2-40B4-BE49-F238E27FC236}">
                <a16:creationId xmlns:a16="http://schemas.microsoft.com/office/drawing/2014/main" id="{6E61FA25-0AEB-2A44-381F-7383C04C9EA6}"/>
              </a:ext>
            </a:extLst>
          </p:cNvPr>
          <p:cNvSpPr/>
          <p:nvPr/>
        </p:nvSpPr>
        <p:spPr>
          <a:xfrm>
            <a:off x="90246" y="1283993"/>
            <a:ext cx="1248414" cy="252809"/>
          </a:xfrm>
          <a:prstGeom prst="rect">
            <a:avLst/>
          </a:prstGeom>
          <a:solidFill>
            <a:srgbClr val="C7C7C3"/>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a:ln>
                  <a:noFill/>
                </a:ln>
                <a:solidFill>
                  <a:prstClr val="black"/>
                </a:solidFill>
                <a:effectLst/>
                <a:uLnTx/>
                <a:uFillTx/>
                <a:latin typeface="Georgia" panose="02040502050405020303" pitchFamily="18" charset="0"/>
                <a:ea typeface="+mn-ea"/>
                <a:cs typeface="+mn-cs"/>
              </a:rPr>
              <a:t>ABOUT US</a:t>
            </a:r>
          </a:p>
        </p:txBody>
      </p:sp>
      <p:sp>
        <p:nvSpPr>
          <p:cNvPr id="85" name="Rectangle 84">
            <a:extLst>
              <a:ext uri="{FF2B5EF4-FFF2-40B4-BE49-F238E27FC236}">
                <a16:creationId xmlns:a16="http://schemas.microsoft.com/office/drawing/2014/main" id="{17626C08-4A1E-A6AB-F82A-48E00EE0572D}"/>
              </a:ext>
            </a:extLst>
          </p:cNvPr>
          <p:cNvSpPr/>
          <p:nvPr/>
        </p:nvSpPr>
        <p:spPr>
          <a:xfrm>
            <a:off x="76200" y="8510306"/>
            <a:ext cx="1187304" cy="75068"/>
          </a:xfrm>
          <a:prstGeom prst="rect">
            <a:avLst/>
          </a:prstGeom>
          <a:solidFill>
            <a:srgbClr val="0A0C2D"/>
          </a:solidFill>
          <a:ln>
            <a:solidFill>
              <a:srgbClr val="0A0C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object 57">
            <a:extLst>
              <a:ext uri="{FF2B5EF4-FFF2-40B4-BE49-F238E27FC236}">
                <a16:creationId xmlns:a16="http://schemas.microsoft.com/office/drawing/2014/main" id="{558E206A-C086-50B7-BC2E-E20305656D0B}"/>
              </a:ext>
            </a:extLst>
          </p:cNvPr>
          <p:cNvSpPr txBox="1"/>
          <p:nvPr/>
        </p:nvSpPr>
        <p:spPr>
          <a:xfrm>
            <a:off x="84476" y="7434715"/>
            <a:ext cx="1185493" cy="1193788"/>
          </a:xfrm>
          <a:prstGeom prst="rect">
            <a:avLst/>
          </a:prstGeom>
          <a:solidFill>
            <a:srgbClr val="FFFFFF"/>
          </a:solidFill>
        </p:spPr>
        <p:txBody>
          <a:bodyPr vert="horz" wrap="square" lIns="0" tIns="5715" rIns="0" bIns="0" rtlCol="0">
            <a:spAutoFit/>
          </a:bodyPr>
          <a:lstStyle/>
          <a:p>
            <a:pPr marL="294005">
              <a:lnSpc>
                <a:spcPct val="100000"/>
              </a:lnSpc>
              <a:spcBef>
                <a:spcPts val="300"/>
              </a:spcBef>
              <a:spcAft>
                <a:spcPts val="300"/>
              </a:spcAft>
            </a:pPr>
            <a:r>
              <a:rPr lang="en-US" sz="870" b="1" spc="-10" dirty="0">
                <a:solidFill>
                  <a:schemeClr val="tx1"/>
                </a:solidFill>
                <a:latin typeface="Arial Black" panose="020B0A04020102020204" pitchFamily="34" charset="0"/>
                <a:cs typeface="Trebuchet MS"/>
              </a:rPr>
              <a:t>   </a:t>
            </a:r>
            <a:r>
              <a:rPr sz="870" b="1" spc="-10" dirty="0">
                <a:solidFill>
                  <a:schemeClr val="tx1"/>
                </a:solidFill>
                <a:latin typeface="Arial Black" panose="020B0A04020102020204" pitchFamily="34" charset="0"/>
                <a:cs typeface="Trebuchet MS"/>
              </a:rPr>
              <a:t>541611</a:t>
            </a:r>
            <a:endParaRPr sz="870" b="1" dirty="0">
              <a:solidFill>
                <a:schemeClr val="tx1"/>
              </a:solidFill>
              <a:latin typeface="Arial Black" panose="020B0A04020102020204" pitchFamily="34" charset="0"/>
              <a:cs typeface="Trebuchet MS"/>
            </a:endParaRPr>
          </a:p>
          <a:p>
            <a:pPr marL="17780">
              <a:lnSpc>
                <a:spcPct val="100000"/>
              </a:lnSpc>
              <a:spcBef>
                <a:spcPts val="300"/>
              </a:spcBef>
              <a:spcAft>
                <a:spcPts val="300"/>
              </a:spcAft>
              <a:tabLst>
                <a:tab pos="593090" algn="l"/>
              </a:tabLst>
            </a:pPr>
            <a:r>
              <a:rPr lang="en-US" sz="800" spc="-10" dirty="0">
                <a:latin typeface="Arial" panose="020B0604020202020204" pitchFamily="34" charset="0"/>
                <a:cs typeface="Arial" panose="020B0604020202020204" pitchFamily="34" charset="0"/>
              </a:rPr>
              <a:t>   </a:t>
            </a:r>
            <a:r>
              <a:rPr sz="800" spc="-10" dirty="0">
                <a:latin typeface="Arial" panose="020B0604020202020204" pitchFamily="34" charset="0"/>
                <a:cs typeface="Arial" panose="020B0604020202020204" pitchFamily="34" charset="0"/>
              </a:rPr>
              <a:t>541690</a:t>
            </a:r>
            <a:r>
              <a:rPr sz="800" dirty="0">
                <a:latin typeface="Arial" panose="020B0604020202020204" pitchFamily="34" charset="0"/>
                <a:cs typeface="Arial" panose="020B0604020202020204" pitchFamily="34" charset="0"/>
              </a:rPr>
              <a:t>	</a:t>
            </a:r>
            <a:r>
              <a:rPr lang="en-US" sz="800" dirty="0">
                <a:latin typeface="Arial" panose="020B0604020202020204" pitchFamily="34" charset="0"/>
                <a:cs typeface="Arial" panose="020B0604020202020204" pitchFamily="34" charset="0"/>
              </a:rPr>
              <a:t>   </a:t>
            </a:r>
            <a:r>
              <a:rPr sz="800" spc="-50" dirty="0">
                <a:latin typeface="Arial" panose="020B0604020202020204" pitchFamily="34" charset="0"/>
                <a:cs typeface="Arial" panose="020B0604020202020204" pitchFamily="34" charset="0"/>
              </a:rPr>
              <a:t>493190</a:t>
            </a:r>
            <a:endParaRPr sz="800" dirty="0">
              <a:latin typeface="Arial" panose="020B0604020202020204" pitchFamily="34" charset="0"/>
              <a:cs typeface="Arial" panose="020B0604020202020204" pitchFamily="34" charset="0"/>
            </a:endParaRPr>
          </a:p>
          <a:p>
            <a:pPr marL="17780">
              <a:lnSpc>
                <a:spcPct val="100000"/>
              </a:lnSpc>
              <a:spcBef>
                <a:spcPts val="300"/>
              </a:spcBef>
              <a:spcAft>
                <a:spcPts val="300"/>
              </a:spcAft>
              <a:tabLst>
                <a:tab pos="593090" algn="l"/>
              </a:tabLst>
            </a:pPr>
            <a:r>
              <a:rPr lang="en-US" sz="870" spc="-10" dirty="0">
                <a:latin typeface="Arial" panose="020B0604020202020204" pitchFamily="34" charset="0"/>
                <a:cs typeface="Arial" panose="020B0604020202020204" pitchFamily="34" charset="0"/>
              </a:rPr>
              <a:t>   </a:t>
            </a:r>
            <a:r>
              <a:rPr sz="800" spc="-10" dirty="0">
                <a:latin typeface="Arial" panose="020B0604020202020204" pitchFamily="34" charset="0"/>
                <a:cs typeface="Arial" panose="020B0604020202020204" pitchFamily="34" charset="0"/>
              </a:rPr>
              <a:t>541519</a:t>
            </a:r>
            <a:r>
              <a:rPr sz="870" dirty="0">
                <a:latin typeface="Arial" panose="020B0604020202020204" pitchFamily="34" charset="0"/>
                <a:cs typeface="Arial" panose="020B0604020202020204" pitchFamily="34" charset="0"/>
              </a:rPr>
              <a:t>	</a:t>
            </a:r>
            <a:r>
              <a:rPr lang="en-US" sz="870" dirty="0">
                <a:latin typeface="Arial" panose="020B0604020202020204" pitchFamily="34" charset="0"/>
                <a:cs typeface="Arial" panose="020B0604020202020204" pitchFamily="34" charset="0"/>
              </a:rPr>
              <a:t>   </a:t>
            </a:r>
            <a:r>
              <a:rPr sz="800" spc="-50" dirty="0">
                <a:latin typeface="Arial" panose="020B0604020202020204" pitchFamily="34" charset="0"/>
                <a:cs typeface="Arial" panose="020B0604020202020204" pitchFamily="34" charset="0"/>
              </a:rPr>
              <a:t>541330</a:t>
            </a:r>
            <a:endParaRPr sz="800" dirty="0">
              <a:latin typeface="Arial" panose="020B0604020202020204" pitchFamily="34" charset="0"/>
              <a:cs typeface="Arial" panose="020B0604020202020204" pitchFamily="34" charset="0"/>
            </a:endParaRPr>
          </a:p>
          <a:p>
            <a:pPr marL="17780">
              <a:lnSpc>
                <a:spcPct val="100000"/>
              </a:lnSpc>
              <a:spcBef>
                <a:spcPts val="300"/>
              </a:spcBef>
              <a:spcAft>
                <a:spcPts val="300"/>
              </a:spcAft>
              <a:tabLst>
                <a:tab pos="593090" algn="l"/>
              </a:tabLst>
            </a:pPr>
            <a:r>
              <a:rPr lang="en-US" sz="870" spc="-10" dirty="0">
                <a:latin typeface="Arial" panose="020B0604020202020204" pitchFamily="34" charset="0"/>
                <a:cs typeface="Arial" panose="020B0604020202020204" pitchFamily="34" charset="0"/>
              </a:rPr>
              <a:t>   </a:t>
            </a:r>
            <a:r>
              <a:rPr sz="800" spc="-10" dirty="0">
                <a:latin typeface="Arial" panose="020B0604020202020204" pitchFamily="34" charset="0"/>
                <a:cs typeface="Arial" panose="020B0604020202020204" pitchFamily="34" charset="0"/>
              </a:rPr>
              <a:t>561210</a:t>
            </a:r>
            <a:r>
              <a:rPr sz="870" dirty="0">
                <a:latin typeface="Arial" panose="020B0604020202020204" pitchFamily="34" charset="0"/>
                <a:cs typeface="Arial" panose="020B0604020202020204" pitchFamily="34" charset="0"/>
              </a:rPr>
              <a:t>	</a:t>
            </a:r>
            <a:r>
              <a:rPr lang="en-US" sz="870" dirty="0">
                <a:latin typeface="Arial" panose="020B0604020202020204" pitchFamily="34" charset="0"/>
                <a:cs typeface="Arial" panose="020B0604020202020204" pitchFamily="34" charset="0"/>
              </a:rPr>
              <a:t>   </a:t>
            </a:r>
            <a:r>
              <a:rPr sz="800" spc="-50" dirty="0">
                <a:latin typeface="Arial" panose="020B0604020202020204" pitchFamily="34" charset="0"/>
                <a:cs typeface="Arial" panose="020B0604020202020204" pitchFamily="34" charset="0"/>
              </a:rPr>
              <a:t>493110</a:t>
            </a:r>
            <a:endParaRPr sz="800" dirty="0">
              <a:latin typeface="Arial" panose="020B0604020202020204" pitchFamily="34" charset="0"/>
              <a:cs typeface="Arial" panose="020B0604020202020204" pitchFamily="34" charset="0"/>
            </a:endParaRPr>
          </a:p>
          <a:p>
            <a:pPr marL="17780">
              <a:lnSpc>
                <a:spcPct val="100000"/>
              </a:lnSpc>
              <a:spcBef>
                <a:spcPts val="300"/>
              </a:spcBef>
              <a:spcAft>
                <a:spcPts val="300"/>
              </a:spcAft>
              <a:tabLst>
                <a:tab pos="593090" algn="l"/>
              </a:tabLst>
            </a:pPr>
            <a:r>
              <a:rPr lang="en-US" sz="870" spc="-10" dirty="0">
                <a:latin typeface="Arial" panose="020B0604020202020204" pitchFamily="34" charset="0"/>
                <a:cs typeface="Arial" panose="020B0604020202020204" pitchFamily="34" charset="0"/>
              </a:rPr>
              <a:t>   </a:t>
            </a:r>
            <a:r>
              <a:rPr sz="800" spc="-10" dirty="0">
                <a:latin typeface="Arial" panose="020B0604020202020204" pitchFamily="34" charset="0"/>
                <a:cs typeface="Arial" panose="020B0604020202020204" pitchFamily="34" charset="0"/>
              </a:rPr>
              <a:t>541219</a:t>
            </a:r>
            <a:r>
              <a:rPr sz="870" dirty="0">
                <a:latin typeface="Arial" panose="020B0604020202020204" pitchFamily="34" charset="0"/>
                <a:cs typeface="Arial" panose="020B0604020202020204" pitchFamily="34" charset="0"/>
              </a:rPr>
              <a:t>	</a:t>
            </a:r>
            <a:r>
              <a:rPr lang="en-US" sz="870" dirty="0">
                <a:latin typeface="Arial" panose="020B0604020202020204" pitchFamily="34" charset="0"/>
                <a:cs typeface="Arial" panose="020B0604020202020204" pitchFamily="34" charset="0"/>
              </a:rPr>
              <a:t>   </a:t>
            </a:r>
            <a:r>
              <a:rPr lang="en-US" sz="800" spc="-50" dirty="0">
                <a:latin typeface="Arial" panose="020B0604020202020204" pitchFamily="34" charset="0"/>
                <a:cs typeface="Arial" panose="020B0604020202020204" pitchFamily="34" charset="0"/>
              </a:rPr>
              <a:t>541612</a:t>
            </a:r>
            <a:endParaRPr sz="800" dirty="0">
              <a:latin typeface="Arial" panose="020B0604020202020204" pitchFamily="34" charset="0"/>
              <a:cs typeface="Arial" panose="020B0604020202020204" pitchFamily="34" charset="0"/>
            </a:endParaRPr>
          </a:p>
          <a:p>
            <a:pPr marL="17780">
              <a:lnSpc>
                <a:spcPct val="100000"/>
              </a:lnSpc>
              <a:spcBef>
                <a:spcPts val="300"/>
              </a:spcBef>
              <a:spcAft>
                <a:spcPts val="300"/>
              </a:spcAft>
              <a:tabLst>
                <a:tab pos="584200" algn="l"/>
              </a:tabLst>
            </a:pPr>
            <a:r>
              <a:rPr lang="en-US" sz="870" spc="-10" dirty="0">
                <a:latin typeface="Arial" panose="020B0604020202020204" pitchFamily="34" charset="0"/>
                <a:cs typeface="Arial" panose="020B0604020202020204" pitchFamily="34" charset="0"/>
              </a:rPr>
              <a:t>   </a:t>
            </a:r>
            <a:r>
              <a:rPr sz="800" spc="-10" dirty="0">
                <a:latin typeface="Arial" panose="020B0604020202020204" pitchFamily="34" charset="0"/>
                <a:cs typeface="Arial" panose="020B0604020202020204" pitchFamily="34" charset="0"/>
              </a:rPr>
              <a:t>561110</a:t>
            </a:r>
            <a:r>
              <a:rPr sz="870" dirty="0">
                <a:latin typeface="Arial" panose="020B0604020202020204" pitchFamily="34" charset="0"/>
                <a:cs typeface="Arial" panose="020B0604020202020204" pitchFamily="34" charset="0"/>
              </a:rPr>
              <a:t>	</a:t>
            </a:r>
            <a:r>
              <a:rPr lang="en-US" sz="870" dirty="0">
                <a:latin typeface="Arial" panose="020B0604020202020204" pitchFamily="34" charset="0"/>
                <a:cs typeface="Arial" panose="020B0604020202020204" pitchFamily="34" charset="0"/>
              </a:rPr>
              <a:t>   </a:t>
            </a:r>
            <a:r>
              <a:rPr sz="800" spc="-35" dirty="0">
                <a:latin typeface="Arial" panose="020B0604020202020204" pitchFamily="34" charset="0"/>
                <a:cs typeface="Arial" panose="020B0604020202020204" pitchFamily="34" charset="0"/>
              </a:rPr>
              <a:t>561720</a:t>
            </a:r>
            <a:endParaRPr sz="800" dirty="0">
              <a:latin typeface="Arial" panose="020B0604020202020204" pitchFamily="34" charset="0"/>
              <a:cs typeface="Arial" panose="020B0604020202020204" pitchFamily="34" charset="0"/>
            </a:endParaRPr>
          </a:p>
        </p:txBody>
      </p:sp>
      <p:sp>
        <p:nvSpPr>
          <p:cNvPr id="87" name="Rectangle 86">
            <a:extLst>
              <a:ext uri="{FF2B5EF4-FFF2-40B4-BE49-F238E27FC236}">
                <a16:creationId xmlns:a16="http://schemas.microsoft.com/office/drawing/2014/main" id="{98BC7B12-8518-16EA-32B2-280470C950FE}"/>
              </a:ext>
            </a:extLst>
          </p:cNvPr>
          <p:cNvSpPr/>
          <p:nvPr/>
        </p:nvSpPr>
        <p:spPr>
          <a:xfrm>
            <a:off x="1539034" y="4008113"/>
            <a:ext cx="5923927" cy="3406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2700" algn="ctr">
              <a:lnSpc>
                <a:spcPct val="100000"/>
              </a:lnSpc>
              <a:spcBef>
                <a:spcPts val="1490"/>
              </a:spcBef>
            </a:pPr>
            <a:r>
              <a:rPr lang="en-US" sz="1700" b="1" spc="145" dirty="0">
                <a:solidFill>
                  <a:schemeClr val="bg1"/>
                </a:solidFill>
                <a:latin typeface="Georgia"/>
                <a:cs typeface="Georgia"/>
              </a:rPr>
              <a:t>CERTIFICATIONS</a:t>
            </a:r>
            <a:r>
              <a:rPr lang="en-US" sz="1700" b="1" spc="165" dirty="0">
                <a:solidFill>
                  <a:schemeClr val="bg1"/>
                </a:solidFill>
                <a:latin typeface="Georgia"/>
                <a:cs typeface="Georgia"/>
              </a:rPr>
              <a:t> </a:t>
            </a:r>
            <a:r>
              <a:rPr lang="en-US" sz="1700" b="1" spc="140" dirty="0">
                <a:solidFill>
                  <a:schemeClr val="bg1"/>
                </a:solidFill>
                <a:latin typeface="Georgia"/>
                <a:cs typeface="Georgia"/>
              </a:rPr>
              <a:t>&amp;</a:t>
            </a:r>
            <a:r>
              <a:rPr lang="en-US" sz="1700" b="1" spc="170" dirty="0">
                <a:solidFill>
                  <a:schemeClr val="bg1"/>
                </a:solidFill>
                <a:latin typeface="Georgia"/>
                <a:cs typeface="Georgia"/>
              </a:rPr>
              <a:t> </a:t>
            </a:r>
            <a:r>
              <a:rPr lang="en-US" sz="1700" b="1" spc="165" dirty="0">
                <a:solidFill>
                  <a:schemeClr val="bg1"/>
                </a:solidFill>
                <a:latin typeface="Georgia"/>
                <a:cs typeface="Georgia"/>
              </a:rPr>
              <a:t>TECHNICAL </a:t>
            </a:r>
            <a:r>
              <a:rPr lang="en-US" sz="1700" b="1" spc="105" dirty="0">
                <a:solidFill>
                  <a:schemeClr val="bg1"/>
                </a:solidFill>
                <a:latin typeface="Georgia"/>
                <a:cs typeface="Georgia"/>
              </a:rPr>
              <a:t>SKILLS</a:t>
            </a:r>
            <a:endParaRPr lang="en-US" sz="1700" dirty="0">
              <a:solidFill>
                <a:schemeClr val="bg1"/>
              </a:solidFill>
              <a:latin typeface="Georgia"/>
              <a:cs typeface="Georgia"/>
            </a:endParaRPr>
          </a:p>
        </p:txBody>
      </p:sp>
      <p:sp>
        <p:nvSpPr>
          <p:cNvPr id="56" name="object 47">
            <a:extLst>
              <a:ext uri="{FF2B5EF4-FFF2-40B4-BE49-F238E27FC236}">
                <a16:creationId xmlns:a16="http://schemas.microsoft.com/office/drawing/2014/main" id="{6493D990-C8A7-3CE4-DA21-08C803A1F6BE}"/>
              </a:ext>
            </a:extLst>
          </p:cNvPr>
          <p:cNvSpPr txBox="1">
            <a:spLocks/>
          </p:cNvSpPr>
          <p:nvPr/>
        </p:nvSpPr>
        <p:spPr>
          <a:xfrm>
            <a:off x="118268" y="118786"/>
            <a:ext cx="7564719" cy="489236"/>
          </a:xfrm>
          <a:prstGeom prst="rect">
            <a:avLst/>
          </a:prstGeom>
          <a:solidFill>
            <a:schemeClr val="bg1"/>
          </a:solidFill>
        </p:spPr>
        <p:txBody>
          <a:bodyPr vert="horz" wrap="square" lIns="0" tIns="12065" rIns="0" bIns="0" rtlCol="0">
            <a:spAutoFit/>
          </a:bodyPr>
          <a:lstStyle>
            <a:lvl1pPr>
              <a:defRPr sz="3100" b="1" i="0">
                <a:solidFill>
                  <a:schemeClr val="bg1"/>
                </a:solidFill>
                <a:latin typeface="Cambria"/>
                <a:ea typeface="+mj-ea"/>
                <a:cs typeface="Cambria"/>
              </a:defRPr>
            </a:lvl1pPr>
          </a:lstStyle>
          <a:p>
            <a:pPr marL="18415" algn="ctr">
              <a:spcBef>
                <a:spcPts val="95"/>
              </a:spcBef>
            </a:pPr>
            <a:r>
              <a:rPr lang="en-US" spc="135" dirty="0">
                <a:solidFill>
                  <a:srgbClr val="0A0C2D"/>
                </a:solidFill>
              </a:rPr>
              <a:t>E.L.</a:t>
            </a:r>
            <a:r>
              <a:rPr lang="en-US" spc="-5" dirty="0">
                <a:solidFill>
                  <a:srgbClr val="0A0C2D"/>
                </a:solidFill>
              </a:rPr>
              <a:t> </a:t>
            </a:r>
            <a:r>
              <a:rPr lang="en-US" spc="150" dirty="0">
                <a:solidFill>
                  <a:srgbClr val="0A0C2D"/>
                </a:solidFill>
              </a:rPr>
              <a:t>HAMM</a:t>
            </a:r>
            <a:r>
              <a:rPr lang="en-US" dirty="0">
                <a:solidFill>
                  <a:srgbClr val="0A0C2D"/>
                </a:solidFill>
              </a:rPr>
              <a:t> &amp; </a:t>
            </a:r>
            <a:r>
              <a:rPr lang="en-US" spc="65" dirty="0">
                <a:solidFill>
                  <a:srgbClr val="0A0C2D"/>
                </a:solidFill>
              </a:rPr>
              <a:t>ASSOCIATES</a:t>
            </a:r>
            <a:endParaRPr lang="en-US" spc="140" dirty="0">
              <a:solidFill>
                <a:srgbClr val="0A0C2D"/>
              </a:solidFill>
            </a:endParaRPr>
          </a:p>
        </p:txBody>
      </p:sp>
      <p:sp>
        <p:nvSpPr>
          <p:cNvPr id="91" name="Rectangle 90">
            <a:extLst>
              <a:ext uri="{FF2B5EF4-FFF2-40B4-BE49-F238E27FC236}">
                <a16:creationId xmlns:a16="http://schemas.microsoft.com/office/drawing/2014/main" id="{EB2E1558-A4D3-479E-3025-CF7887691CB9}"/>
              </a:ext>
            </a:extLst>
          </p:cNvPr>
          <p:cNvSpPr/>
          <p:nvPr/>
        </p:nvSpPr>
        <p:spPr>
          <a:xfrm>
            <a:off x="131870" y="688812"/>
            <a:ext cx="7629347" cy="477716"/>
          </a:xfrm>
          <a:prstGeom prst="rect">
            <a:avLst/>
          </a:prstGeom>
          <a:solidFill>
            <a:srgbClr val="0A0C2D"/>
          </a:solidFill>
          <a:ln>
            <a:solidFill>
              <a:srgbClr val="0A0C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object 47">
            <a:extLst>
              <a:ext uri="{FF2B5EF4-FFF2-40B4-BE49-F238E27FC236}">
                <a16:creationId xmlns:a16="http://schemas.microsoft.com/office/drawing/2014/main" id="{568986F0-8D98-6538-0E75-61D145CDFB42}"/>
              </a:ext>
            </a:extLst>
          </p:cNvPr>
          <p:cNvSpPr txBox="1">
            <a:spLocks/>
          </p:cNvSpPr>
          <p:nvPr/>
        </p:nvSpPr>
        <p:spPr>
          <a:xfrm>
            <a:off x="93524" y="684423"/>
            <a:ext cx="7619829" cy="319959"/>
          </a:xfrm>
          <a:prstGeom prst="rect">
            <a:avLst/>
          </a:prstGeom>
          <a:solidFill>
            <a:schemeClr val="bg1"/>
          </a:solidFill>
        </p:spPr>
        <p:txBody>
          <a:bodyPr vert="horz" wrap="square" lIns="0" tIns="12065" rIns="0" bIns="0" rtlCol="0">
            <a:spAutoFit/>
          </a:bodyPr>
          <a:lstStyle>
            <a:lvl1pPr>
              <a:defRPr sz="3100" b="1" i="0">
                <a:solidFill>
                  <a:schemeClr val="bg1"/>
                </a:solidFill>
                <a:latin typeface="Cambria"/>
                <a:ea typeface="+mj-ea"/>
                <a:cs typeface="Cambria"/>
              </a:defRPr>
            </a:lvl1pPr>
          </a:lstStyle>
          <a:p>
            <a:pPr marL="18415" algn="ctr">
              <a:spcBef>
                <a:spcPts val="95"/>
              </a:spcBef>
            </a:pPr>
            <a:r>
              <a:rPr lang="en-US" sz="2000" spc="135" dirty="0">
                <a:solidFill>
                  <a:srgbClr val="0A0C2D"/>
                </a:solidFill>
              </a:rPr>
              <a:t>INCORPORATED</a:t>
            </a:r>
            <a:endParaRPr lang="en-US" sz="2000" spc="140" dirty="0">
              <a:solidFill>
                <a:srgbClr val="0A0C2D"/>
              </a:solidFill>
            </a:endParaRPr>
          </a:p>
        </p:txBody>
      </p:sp>
      <p:sp>
        <p:nvSpPr>
          <p:cNvPr id="92" name="Rectangle 91">
            <a:extLst>
              <a:ext uri="{FF2B5EF4-FFF2-40B4-BE49-F238E27FC236}">
                <a16:creationId xmlns:a16="http://schemas.microsoft.com/office/drawing/2014/main" id="{34D3E213-4745-211A-E25A-29AE9A4175BB}"/>
              </a:ext>
            </a:extLst>
          </p:cNvPr>
          <p:cNvSpPr/>
          <p:nvPr/>
        </p:nvSpPr>
        <p:spPr>
          <a:xfrm>
            <a:off x="7698892" y="546764"/>
            <a:ext cx="45719" cy="586674"/>
          </a:xfrm>
          <a:prstGeom prst="rect">
            <a:avLst/>
          </a:prstGeom>
          <a:solidFill>
            <a:srgbClr val="0A0C2D"/>
          </a:solidFill>
          <a:ln>
            <a:solidFill>
              <a:srgbClr val="0A0C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Rectangle 92">
            <a:extLst>
              <a:ext uri="{FF2B5EF4-FFF2-40B4-BE49-F238E27FC236}">
                <a16:creationId xmlns:a16="http://schemas.microsoft.com/office/drawing/2014/main" id="{4778A764-1970-0D60-EDF9-A099BB207F4D}"/>
              </a:ext>
            </a:extLst>
          </p:cNvPr>
          <p:cNvSpPr/>
          <p:nvPr/>
        </p:nvSpPr>
        <p:spPr>
          <a:xfrm>
            <a:off x="127536" y="591947"/>
            <a:ext cx="7562088" cy="1118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Rectangle 96">
            <a:extLst>
              <a:ext uri="{FF2B5EF4-FFF2-40B4-BE49-F238E27FC236}">
                <a16:creationId xmlns:a16="http://schemas.microsoft.com/office/drawing/2014/main" id="{1119B637-70F4-8F2B-72C0-84B5AF55BC5F}"/>
              </a:ext>
            </a:extLst>
          </p:cNvPr>
          <p:cNvSpPr/>
          <p:nvPr/>
        </p:nvSpPr>
        <p:spPr>
          <a:xfrm>
            <a:off x="-160598" y="9319175"/>
            <a:ext cx="1646513" cy="937405"/>
          </a:xfrm>
          <a:prstGeom prst="rect">
            <a:avLst/>
          </a:prstGeom>
          <a:solidFill>
            <a:srgbClr val="0A0C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0" name="Picture 89" descr="Background pattern&#10;&#10;Description automatically generated with medium confidence">
            <a:extLst>
              <a:ext uri="{FF2B5EF4-FFF2-40B4-BE49-F238E27FC236}">
                <a16:creationId xmlns:a16="http://schemas.microsoft.com/office/drawing/2014/main" id="{E3CD98B4-AFAD-CE7F-3034-FF80C6D5632F}"/>
              </a:ext>
            </a:extLst>
          </p:cNvPr>
          <p:cNvPicPr>
            <a:picLocks noChangeAspect="1"/>
          </p:cNvPicPr>
          <p:nvPr/>
        </p:nvPicPr>
        <p:blipFill rotWithShape="1">
          <a:blip r:embed="rId4">
            <a:duotone>
              <a:prstClr val="black"/>
              <a:srgbClr val="0A0C2D">
                <a:tint val="45000"/>
                <a:satMod val="400000"/>
              </a:srgbClr>
            </a:duotone>
            <a:extLst>
              <a:ext uri="{28A0092B-C50C-407E-A947-70E740481C1C}">
                <a14:useLocalDpi xmlns:a14="http://schemas.microsoft.com/office/drawing/2010/main" val="0"/>
              </a:ext>
            </a:extLst>
          </a:blip>
          <a:srcRect t="1" r="30582" b="-830"/>
          <a:stretch/>
        </p:blipFill>
        <p:spPr>
          <a:xfrm>
            <a:off x="821053" y="727807"/>
            <a:ext cx="1985128" cy="287850"/>
          </a:xfrm>
          <a:prstGeom prst="rect">
            <a:avLst/>
          </a:prstGeom>
        </p:spPr>
      </p:pic>
      <p:pic>
        <p:nvPicPr>
          <p:cNvPr id="89" name="Picture 88" descr="Background pattern&#10;&#10;Description automatically generated with medium confidence">
            <a:extLst>
              <a:ext uri="{FF2B5EF4-FFF2-40B4-BE49-F238E27FC236}">
                <a16:creationId xmlns:a16="http://schemas.microsoft.com/office/drawing/2014/main" id="{87D78B97-07C2-D412-1AE5-CE3C682FD19E}"/>
              </a:ext>
            </a:extLst>
          </p:cNvPr>
          <p:cNvPicPr>
            <a:picLocks noChangeAspect="1"/>
          </p:cNvPicPr>
          <p:nvPr/>
        </p:nvPicPr>
        <p:blipFill rotWithShape="1">
          <a:blip r:embed="rId4" cstate="print">
            <a:duotone>
              <a:prstClr val="black"/>
              <a:srgbClr val="0A0C2D">
                <a:tint val="45000"/>
                <a:satMod val="400000"/>
              </a:srgbClr>
            </a:duotone>
            <a:extLst>
              <a:ext uri="{28A0092B-C50C-407E-A947-70E740481C1C}">
                <a14:useLocalDpi xmlns:a14="http://schemas.microsoft.com/office/drawing/2010/main" val="0"/>
              </a:ext>
            </a:extLst>
          </a:blip>
          <a:srcRect l="5793" t="6745"/>
          <a:stretch/>
        </p:blipFill>
        <p:spPr>
          <a:xfrm>
            <a:off x="5006604" y="753350"/>
            <a:ext cx="1900804" cy="266226"/>
          </a:xfrm>
          <a:prstGeom prst="rect">
            <a:avLst/>
          </a:prstGeom>
        </p:spPr>
      </p:pic>
      <p:sp>
        <p:nvSpPr>
          <p:cNvPr id="96" name="Rectangle 95">
            <a:extLst>
              <a:ext uri="{FF2B5EF4-FFF2-40B4-BE49-F238E27FC236}">
                <a16:creationId xmlns:a16="http://schemas.microsoft.com/office/drawing/2014/main" id="{A14C14FA-D03B-B18F-79D0-0E93548F8FFC}"/>
              </a:ext>
            </a:extLst>
          </p:cNvPr>
          <p:cNvSpPr/>
          <p:nvPr/>
        </p:nvSpPr>
        <p:spPr>
          <a:xfrm>
            <a:off x="1486702" y="9361218"/>
            <a:ext cx="6015354" cy="561619"/>
          </a:xfrm>
          <a:prstGeom prst="rect">
            <a:avLst/>
          </a:prstGeom>
          <a:solidFill>
            <a:srgbClr val="363B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object 47">
            <a:extLst>
              <a:ext uri="{FF2B5EF4-FFF2-40B4-BE49-F238E27FC236}">
                <a16:creationId xmlns:a16="http://schemas.microsoft.com/office/drawing/2014/main" id="{E2BE2890-DE5F-E263-8B1A-3C31AC79C285}"/>
              </a:ext>
            </a:extLst>
          </p:cNvPr>
          <p:cNvSpPr txBox="1"/>
          <p:nvPr/>
        </p:nvSpPr>
        <p:spPr>
          <a:xfrm>
            <a:off x="86810" y="9041065"/>
            <a:ext cx="1177203" cy="240450"/>
          </a:xfrm>
          <a:prstGeom prst="rect">
            <a:avLst/>
          </a:prstGeom>
          <a:noFill/>
          <a:ln w="47570">
            <a:noFill/>
          </a:ln>
        </p:spPr>
        <p:txBody>
          <a:bodyPr vert="horz" wrap="square" lIns="0" tIns="108585" rIns="0" bIns="0" rtlCol="0" anchor="ctr" anchorCtr="0">
            <a:spAutoFit/>
          </a:bodyPr>
          <a:lstStyle/>
          <a:p>
            <a:pPr marL="43815" algn="ctr">
              <a:lnSpc>
                <a:spcPct val="100000"/>
              </a:lnSpc>
              <a:spcBef>
                <a:spcPts val="600"/>
              </a:spcBef>
              <a:spcAft>
                <a:spcPts val="600"/>
              </a:spcAft>
            </a:pPr>
            <a:r>
              <a:rPr sz="850" spc="-30" dirty="0">
                <a:latin typeface="Arial" panose="020B0604020202020204" pitchFamily="34" charset="0"/>
                <a:cs typeface="Arial" panose="020B0604020202020204" pitchFamily="34" charset="0"/>
              </a:rPr>
              <a:t>47QRAA21D001D</a:t>
            </a:r>
            <a:endParaRPr sz="850" dirty="0">
              <a:latin typeface="Arial" panose="020B0604020202020204" pitchFamily="34" charset="0"/>
              <a:cs typeface="Arial" panose="020B0604020202020204" pitchFamily="34" charset="0"/>
            </a:endParaRPr>
          </a:p>
        </p:txBody>
      </p:sp>
      <p:sp>
        <p:nvSpPr>
          <p:cNvPr id="69" name="object 47">
            <a:extLst>
              <a:ext uri="{FF2B5EF4-FFF2-40B4-BE49-F238E27FC236}">
                <a16:creationId xmlns:a16="http://schemas.microsoft.com/office/drawing/2014/main" id="{03621472-D5C7-7F31-DF0C-5F5CE9717EAF}"/>
              </a:ext>
            </a:extLst>
          </p:cNvPr>
          <p:cNvSpPr txBox="1"/>
          <p:nvPr/>
        </p:nvSpPr>
        <p:spPr>
          <a:xfrm>
            <a:off x="66366" y="9685814"/>
            <a:ext cx="1191295" cy="312265"/>
          </a:xfrm>
          <a:prstGeom prst="rect">
            <a:avLst/>
          </a:prstGeom>
          <a:solidFill>
            <a:schemeClr val="bg1"/>
          </a:solidFill>
          <a:ln w="12700">
            <a:solidFill>
              <a:schemeClr val="tx1"/>
            </a:solidFill>
          </a:ln>
        </p:spPr>
        <p:txBody>
          <a:bodyPr vert="horz" wrap="square" lIns="0" tIns="108585" rIns="0" bIns="0" rtlCol="0">
            <a:spAutoFit/>
          </a:bodyPr>
          <a:lstStyle/>
          <a:p>
            <a:pPr marL="197485" algn="l">
              <a:lnSpc>
                <a:spcPct val="100000"/>
              </a:lnSpc>
              <a:spcBef>
                <a:spcPts val="200"/>
              </a:spcBef>
            </a:pPr>
            <a:r>
              <a:rPr lang="en-US" sz="800" spc="-65" dirty="0">
                <a:latin typeface="Arial" panose="020B0604020202020204" pitchFamily="34" charset="0"/>
                <a:cs typeface="Arial" panose="020B0604020202020204" pitchFamily="34" charset="0"/>
              </a:rPr>
              <a:t> UG29Z1SRDX17</a:t>
            </a:r>
          </a:p>
          <a:p>
            <a:pPr marL="197485" algn="l">
              <a:lnSpc>
                <a:spcPct val="100000"/>
              </a:lnSpc>
              <a:spcBef>
                <a:spcPts val="200"/>
              </a:spcBef>
            </a:pPr>
            <a:endParaRPr lang="en-US" sz="300" spc="-65" dirty="0">
              <a:latin typeface="Arial" panose="020B0604020202020204" pitchFamily="34" charset="0"/>
              <a:cs typeface="Arial" panose="020B0604020202020204" pitchFamily="34" charset="0"/>
            </a:endParaRPr>
          </a:p>
        </p:txBody>
      </p:sp>
      <p:sp>
        <p:nvSpPr>
          <p:cNvPr id="68" name="Rectangle 67">
            <a:extLst>
              <a:ext uri="{FF2B5EF4-FFF2-40B4-BE49-F238E27FC236}">
                <a16:creationId xmlns:a16="http://schemas.microsoft.com/office/drawing/2014/main" id="{3E6F248F-57E6-EA3A-DF60-11A252A06E49}"/>
              </a:ext>
            </a:extLst>
          </p:cNvPr>
          <p:cNvSpPr/>
          <p:nvPr/>
        </p:nvSpPr>
        <p:spPr>
          <a:xfrm>
            <a:off x="72822" y="9521745"/>
            <a:ext cx="1186521" cy="229838"/>
          </a:xfrm>
          <a:prstGeom prst="rect">
            <a:avLst/>
          </a:prstGeom>
          <a:solidFill>
            <a:srgbClr val="C7C7C3"/>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latin typeface="Georgia" panose="02040502050405020303" pitchFamily="18" charset="0"/>
              </a:rPr>
              <a:t>UEI</a:t>
            </a:r>
          </a:p>
        </p:txBody>
      </p:sp>
      <p:sp>
        <p:nvSpPr>
          <p:cNvPr id="77" name="Rectangle 76">
            <a:extLst>
              <a:ext uri="{FF2B5EF4-FFF2-40B4-BE49-F238E27FC236}">
                <a16:creationId xmlns:a16="http://schemas.microsoft.com/office/drawing/2014/main" id="{96CA932F-F3C2-12CF-EBDB-195F15475025}"/>
              </a:ext>
            </a:extLst>
          </p:cNvPr>
          <p:cNvSpPr/>
          <p:nvPr/>
        </p:nvSpPr>
        <p:spPr>
          <a:xfrm>
            <a:off x="73234" y="6597009"/>
            <a:ext cx="1193235" cy="163758"/>
          </a:xfrm>
          <a:prstGeom prst="rect">
            <a:avLst/>
          </a:prstGeom>
          <a:solidFill>
            <a:srgbClr val="C7C7C3"/>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latin typeface="Georgia" panose="02040502050405020303" pitchFamily="18" charset="0"/>
              </a:rPr>
              <a:t>CAGE CODE</a:t>
            </a:r>
          </a:p>
        </p:txBody>
      </p:sp>
      <p:sp>
        <p:nvSpPr>
          <p:cNvPr id="99" name="Rectangle 98">
            <a:extLst>
              <a:ext uri="{FF2B5EF4-FFF2-40B4-BE49-F238E27FC236}">
                <a16:creationId xmlns:a16="http://schemas.microsoft.com/office/drawing/2014/main" id="{C8D5E5A1-6486-D596-8B6F-4609888F2039}"/>
              </a:ext>
            </a:extLst>
          </p:cNvPr>
          <p:cNvSpPr/>
          <p:nvPr/>
        </p:nvSpPr>
        <p:spPr>
          <a:xfrm>
            <a:off x="-10343" y="1014595"/>
            <a:ext cx="45719" cy="8145133"/>
          </a:xfrm>
          <a:prstGeom prst="rect">
            <a:avLst/>
          </a:prstGeom>
          <a:solidFill>
            <a:srgbClr val="0A0C2D"/>
          </a:solidFill>
          <a:ln w="6350">
            <a:solidFill>
              <a:srgbClr val="0A0C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72">
            <a:extLst>
              <a:ext uri="{FF2B5EF4-FFF2-40B4-BE49-F238E27FC236}">
                <a16:creationId xmlns:a16="http://schemas.microsoft.com/office/drawing/2014/main" id="{C24E2461-3954-3BB7-0491-FFD855BFB08B}"/>
              </a:ext>
            </a:extLst>
          </p:cNvPr>
          <p:cNvSpPr/>
          <p:nvPr/>
        </p:nvSpPr>
        <p:spPr>
          <a:xfrm>
            <a:off x="75848" y="7211944"/>
            <a:ext cx="1199501" cy="216062"/>
          </a:xfrm>
          <a:prstGeom prst="rect">
            <a:avLst/>
          </a:prstGeom>
          <a:solidFill>
            <a:srgbClr val="C7C7C3"/>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latin typeface="Georgia" panose="02040502050405020303" pitchFamily="18" charset="0"/>
              </a:rPr>
              <a:t>NAICS CODES</a:t>
            </a:r>
          </a:p>
        </p:txBody>
      </p:sp>
      <p:sp>
        <p:nvSpPr>
          <p:cNvPr id="103" name="Rectangle 102">
            <a:extLst>
              <a:ext uri="{FF2B5EF4-FFF2-40B4-BE49-F238E27FC236}">
                <a16:creationId xmlns:a16="http://schemas.microsoft.com/office/drawing/2014/main" id="{D7249769-1F97-FFE3-A4D0-BC09F91CA0A6}"/>
              </a:ext>
            </a:extLst>
          </p:cNvPr>
          <p:cNvSpPr/>
          <p:nvPr/>
        </p:nvSpPr>
        <p:spPr>
          <a:xfrm>
            <a:off x="1295429" y="1151663"/>
            <a:ext cx="95276" cy="7694818"/>
          </a:xfrm>
          <a:prstGeom prst="rect">
            <a:avLst/>
          </a:prstGeom>
          <a:solidFill>
            <a:srgbClr val="0A0C2D"/>
          </a:solidFill>
          <a:ln>
            <a:solidFill>
              <a:srgbClr val="0A0C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Rectangle 103">
            <a:extLst>
              <a:ext uri="{FF2B5EF4-FFF2-40B4-BE49-F238E27FC236}">
                <a16:creationId xmlns:a16="http://schemas.microsoft.com/office/drawing/2014/main" id="{F68A00A0-D7C7-E673-E444-F70D39B1C8F6}"/>
              </a:ext>
            </a:extLst>
          </p:cNvPr>
          <p:cNvSpPr/>
          <p:nvPr/>
        </p:nvSpPr>
        <p:spPr>
          <a:xfrm>
            <a:off x="7503008" y="176462"/>
            <a:ext cx="210346" cy="84182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a:extLst>
              <a:ext uri="{FF2B5EF4-FFF2-40B4-BE49-F238E27FC236}">
                <a16:creationId xmlns:a16="http://schemas.microsoft.com/office/drawing/2014/main" id="{4706B398-3E36-EF7A-9F9A-0510C2C7BC82}"/>
              </a:ext>
            </a:extLst>
          </p:cNvPr>
          <p:cNvSpPr/>
          <p:nvPr/>
        </p:nvSpPr>
        <p:spPr>
          <a:xfrm>
            <a:off x="92771" y="4511971"/>
            <a:ext cx="1207360" cy="270501"/>
          </a:xfrm>
          <a:prstGeom prst="rect">
            <a:avLst/>
          </a:prstGeom>
          <a:solidFill>
            <a:srgbClr val="C7C7C3"/>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latin typeface="Georgia" panose="02040502050405020303" pitchFamily="18" charset="0"/>
              </a:rPr>
              <a:t>CONTACT</a:t>
            </a:r>
          </a:p>
        </p:txBody>
      </p:sp>
      <p:sp>
        <p:nvSpPr>
          <p:cNvPr id="98" name="Rectangle 97">
            <a:extLst>
              <a:ext uri="{FF2B5EF4-FFF2-40B4-BE49-F238E27FC236}">
                <a16:creationId xmlns:a16="http://schemas.microsoft.com/office/drawing/2014/main" id="{86768E70-FF7D-00CD-A8DF-DA0BFB403C80}"/>
              </a:ext>
            </a:extLst>
          </p:cNvPr>
          <p:cNvSpPr/>
          <p:nvPr/>
        </p:nvSpPr>
        <p:spPr>
          <a:xfrm flipH="1">
            <a:off x="1250362" y="1268247"/>
            <a:ext cx="174785" cy="8722438"/>
          </a:xfrm>
          <a:prstGeom prst="rect">
            <a:avLst/>
          </a:prstGeom>
          <a:solidFill>
            <a:srgbClr val="0A0C2D"/>
          </a:solidFill>
          <a:ln w="6350">
            <a:solidFill>
              <a:srgbClr val="0A0C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a:extLst>
              <a:ext uri="{FF2B5EF4-FFF2-40B4-BE49-F238E27FC236}">
                <a16:creationId xmlns:a16="http://schemas.microsoft.com/office/drawing/2014/main" id="{FE92720B-D09B-CC6A-8F0A-D48677093B6C}"/>
              </a:ext>
            </a:extLst>
          </p:cNvPr>
          <p:cNvSpPr/>
          <p:nvPr/>
        </p:nvSpPr>
        <p:spPr>
          <a:xfrm flipV="1">
            <a:off x="127985" y="985310"/>
            <a:ext cx="7375023" cy="4571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a:extLst>
              <a:ext uri="{FF2B5EF4-FFF2-40B4-BE49-F238E27FC236}">
                <a16:creationId xmlns:a16="http://schemas.microsoft.com/office/drawing/2014/main" id="{1B5C0A02-DE65-A9F3-5F8C-B27CF7241AB5}"/>
              </a:ext>
            </a:extLst>
          </p:cNvPr>
          <p:cNvSpPr/>
          <p:nvPr/>
        </p:nvSpPr>
        <p:spPr>
          <a:xfrm>
            <a:off x="81034" y="86088"/>
            <a:ext cx="45719" cy="1043868"/>
          </a:xfrm>
          <a:prstGeom prst="rect">
            <a:avLst/>
          </a:prstGeom>
          <a:solidFill>
            <a:srgbClr val="0A0C2D"/>
          </a:solidFill>
          <a:ln>
            <a:solidFill>
              <a:srgbClr val="0A0C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 name="Rectangle 106">
            <a:extLst>
              <a:ext uri="{FF2B5EF4-FFF2-40B4-BE49-F238E27FC236}">
                <a16:creationId xmlns:a16="http://schemas.microsoft.com/office/drawing/2014/main" id="{12479BEE-79FC-4C5E-AAA2-65A5BBA1E374}"/>
              </a:ext>
            </a:extLst>
          </p:cNvPr>
          <p:cNvSpPr/>
          <p:nvPr/>
        </p:nvSpPr>
        <p:spPr>
          <a:xfrm>
            <a:off x="1292171" y="1157157"/>
            <a:ext cx="104394" cy="375986"/>
          </a:xfrm>
          <a:prstGeom prst="rect">
            <a:avLst/>
          </a:prstGeom>
          <a:solidFill>
            <a:srgbClr val="0A0C2D"/>
          </a:solidFill>
          <a:ln>
            <a:solidFill>
              <a:srgbClr val="0A0C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a:extLst>
              <a:ext uri="{FF2B5EF4-FFF2-40B4-BE49-F238E27FC236}">
                <a16:creationId xmlns:a16="http://schemas.microsoft.com/office/drawing/2014/main" id="{BB58C79F-9B5B-69B9-AE12-50F1916B77E6}"/>
              </a:ext>
            </a:extLst>
          </p:cNvPr>
          <p:cNvSpPr/>
          <p:nvPr/>
        </p:nvSpPr>
        <p:spPr>
          <a:xfrm>
            <a:off x="1488352" y="1676399"/>
            <a:ext cx="5816822" cy="93853"/>
          </a:xfrm>
          <a:prstGeom prst="rect">
            <a:avLst/>
          </a:prstGeom>
          <a:solidFill>
            <a:srgbClr val="F1F0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Flowchart: Connector 108">
            <a:extLst>
              <a:ext uri="{FF2B5EF4-FFF2-40B4-BE49-F238E27FC236}">
                <a16:creationId xmlns:a16="http://schemas.microsoft.com/office/drawing/2014/main" id="{58A24BD2-42E2-A727-E567-8E5C005D5AAE}"/>
              </a:ext>
            </a:extLst>
          </p:cNvPr>
          <p:cNvSpPr/>
          <p:nvPr/>
        </p:nvSpPr>
        <p:spPr>
          <a:xfrm>
            <a:off x="7228936" y="1560937"/>
            <a:ext cx="273531" cy="284480"/>
          </a:xfrm>
          <a:prstGeom prst="flowChartConnector">
            <a:avLst/>
          </a:prstGeom>
          <a:solidFill>
            <a:srgbClr val="F1F0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72C82958-02D0-CEE4-BEE7-F95D66748D1D}"/>
              </a:ext>
            </a:extLst>
          </p:cNvPr>
          <p:cNvSpPr/>
          <p:nvPr/>
        </p:nvSpPr>
        <p:spPr>
          <a:xfrm>
            <a:off x="7633250" y="-95070"/>
            <a:ext cx="290181" cy="10224666"/>
          </a:xfrm>
          <a:prstGeom prst="rect">
            <a:avLst/>
          </a:prstGeom>
          <a:solidFill>
            <a:srgbClr val="0A0C2D"/>
          </a:solidFill>
          <a:ln>
            <a:solidFill>
              <a:srgbClr val="0A0C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 name="Rectangle 99">
            <a:extLst>
              <a:ext uri="{FF2B5EF4-FFF2-40B4-BE49-F238E27FC236}">
                <a16:creationId xmlns:a16="http://schemas.microsoft.com/office/drawing/2014/main" id="{D5BAF277-F6EC-CA20-88CE-D0D895025326}"/>
              </a:ext>
            </a:extLst>
          </p:cNvPr>
          <p:cNvSpPr/>
          <p:nvPr/>
        </p:nvSpPr>
        <p:spPr>
          <a:xfrm flipV="1">
            <a:off x="1246880" y="10005934"/>
            <a:ext cx="6677920" cy="238760"/>
          </a:xfrm>
          <a:prstGeom prst="rect">
            <a:avLst/>
          </a:prstGeom>
          <a:solidFill>
            <a:srgbClr val="0A0C2D"/>
          </a:solidFill>
          <a:ln>
            <a:solidFill>
              <a:srgbClr val="0A0C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Rectangle 93">
            <a:extLst>
              <a:ext uri="{FF2B5EF4-FFF2-40B4-BE49-F238E27FC236}">
                <a16:creationId xmlns:a16="http://schemas.microsoft.com/office/drawing/2014/main" id="{89871096-1FCB-38B2-A760-52F113FEA74A}"/>
              </a:ext>
            </a:extLst>
          </p:cNvPr>
          <p:cNvSpPr/>
          <p:nvPr/>
        </p:nvSpPr>
        <p:spPr>
          <a:xfrm flipH="1">
            <a:off x="1434976" y="1287869"/>
            <a:ext cx="54081" cy="8709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Rectangle 94">
            <a:extLst>
              <a:ext uri="{FF2B5EF4-FFF2-40B4-BE49-F238E27FC236}">
                <a16:creationId xmlns:a16="http://schemas.microsoft.com/office/drawing/2014/main" id="{47030FC4-0EAA-AA01-4EA1-2FA6E0089CBC}"/>
              </a:ext>
            </a:extLst>
          </p:cNvPr>
          <p:cNvSpPr/>
          <p:nvPr/>
        </p:nvSpPr>
        <p:spPr>
          <a:xfrm>
            <a:off x="1463539" y="1300388"/>
            <a:ext cx="6138491" cy="5979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D2AEF166-B6DA-0035-7C15-43FC630EC4D0}"/>
              </a:ext>
            </a:extLst>
          </p:cNvPr>
          <p:cNvSpPr/>
          <p:nvPr/>
        </p:nvSpPr>
        <p:spPr>
          <a:xfrm>
            <a:off x="48580" y="6390949"/>
            <a:ext cx="1209148" cy="104591"/>
          </a:xfrm>
          <a:prstGeom prst="rect">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en-US"/>
          </a:p>
        </p:txBody>
      </p:sp>
      <p:sp>
        <p:nvSpPr>
          <p:cNvPr id="18" name="object 62">
            <a:extLst>
              <a:ext uri="{FF2B5EF4-FFF2-40B4-BE49-F238E27FC236}">
                <a16:creationId xmlns:a16="http://schemas.microsoft.com/office/drawing/2014/main" id="{91754E11-97A7-F5D8-A7AF-203E3D4ECAD4}"/>
              </a:ext>
            </a:extLst>
          </p:cNvPr>
          <p:cNvSpPr txBox="1"/>
          <p:nvPr/>
        </p:nvSpPr>
        <p:spPr>
          <a:xfrm>
            <a:off x="4650268" y="4572094"/>
            <a:ext cx="2785331" cy="1759136"/>
          </a:xfrm>
          <a:prstGeom prst="rect">
            <a:avLst/>
          </a:prstGeom>
        </p:spPr>
        <p:txBody>
          <a:bodyPr vert="horz" wrap="square" lIns="0" tIns="12700" rIns="0" bIns="0" rtlCol="0">
            <a:spAutoFit/>
          </a:bodyPr>
          <a:lstStyle/>
          <a:p>
            <a:pPr marL="184150" marR="445770" indent="-171450" algn="l">
              <a:lnSpc>
                <a:spcPct val="108700"/>
              </a:lnSpc>
              <a:spcBef>
                <a:spcPts val="200"/>
              </a:spcBef>
              <a:buFont typeface="Arial" panose="020B0604020202020204" pitchFamily="34" charset="0"/>
              <a:buChar char="•"/>
            </a:pPr>
            <a:r>
              <a:rPr sz="1100" b="1" spc="-100" dirty="0">
                <a:solidFill>
                  <a:srgbClr val="F1F0EC"/>
                </a:solidFill>
                <a:latin typeface="Arial "/>
                <a:cs typeface="Arial" panose="020B0604020202020204" pitchFamily="34" charset="0"/>
              </a:rPr>
              <a:t>Logistics</a:t>
            </a:r>
            <a:r>
              <a:rPr sz="1100" b="1" spc="-55" dirty="0">
                <a:solidFill>
                  <a:srgbClr val="F1F0EC"/>
                </a:solidFill>
                <a:latin typeface="Arial "/>
                <a:cs typeface="Arial" panose="020B0604020202020204" pitchFamily="34" charset="0"/>
              </a:rPr>
              <a:t> and </a:t>
            </a:r>
            <a:r>
              <a:rPr sz="1100" b="1" spc="-75" dirty="0">
                <a:solidFill>
                  <a:srgbClr val="F1F0EC"/>
                </a:solidFill>
                <a:latin typeface="Arial "/>
                <a:cs typeface="Arial" panose="020B0604020202020204" pitchFamily="34" charset="0"/>
              </a:rPr>
              <a:t>Supply</a:t>
            </a:r>
            <a:r>
              <a:rPr sz="1100" b="1" spc="-55" dirty="0">
                <a:solidFill>
                  <a:srgbClr val="F1F0EC"/>
                </a:solidFill>
                <a:latin typeface="Arial "/>
                <a:cs typeface="Arial" panose="020B0604020202020204" pitchFamily="34" charset="0"/>
              </a:rPr>
              <a:t> </a:t>
            </a:r>
            <a:r>
              <a:rPr sz="1100" b="1" spc="-45" dirty="0">
                <a:solidFill>
                  <a:srgbClr val="F1F0EC"/>
                </a:solidFill>
                <a:latin typeface="Arial "/>
                <a:cs typeface="Arial" panose="020B0604020202020204" pitchFamily="34" charset="0"/>
              </a:rPr>
              <a:t>Chain </a:t>
            </a:r>
            <a:r>
              <a:rPr sz="1100" b="1" spc="-10" dirty="0">
                <a:solidFill>
                  <a:srgbClr val="F1F0EC"/>
                </a:solidFill>
                <a:latin typeface="Arial "/>
                <a:cs typeface="Arial" panose="020B0604020202020204" pitchFamily="34" charset="0"/>
              </a:rPr>
              <a:t>Management</a:t>
            </a:r>
            <a:endParaRPr sz="1100" b="1" dirty="0">
              <a:latin typeface="Arial "/>
              <a:cs typeface="Arial" panose="020B0604020202020204" pitchFamily="34" charset="0"/>
            </a:endParaRPr>
          </a:p>
          <a:p>
            <a:pPr marL="184150" marR="759460" indent="-171450" algn="l">
              <a:lnSpc>
                <a:spcPct val="108700"/>
              </a:lnSpc>
              <a:spcBef>
                <a:spcPts val="200"/>
              </a:spcBef>
              <a:buFont typeface="Arial" panose="020B0604020202020204" pitchFamily="34" charset="0"/>
              <a:buChar char="•"/>
            </a:pPr>
            <a:r>
              <a:rPr sz="1100" b="1" spc="-70" dirty="0">
                <a:solidFill>
                  <a:srgbClr val="F1F0EC"/>
                </a:solidFill>
                <a:latin typeface="Arial "/>
                <a:cs typeface="Arial" panose="020B0604020202020204" pitchFamily="34" charset="0"/>
              </a:rPr>
              <a:t>Acquisition</a:t>
            </a:r>
            <a:r>
              <a:rPr sz="1100" b="1" spc="-25" dirty="0">
                <a:solidFill>
                  <a:srgbClr val="F1F0EC"/>
                </a:solidFill>
                <a:latin typeface="Arial "/>
                <a:cs typeface="Arial" panose="020B0604020202020204" pitchFamily="34" charset="0"/>
              </a:rPr>
              <a:t> </a:t>
            </a:r>
            <a:r>
              <a:rPr sz="1100" b="1" spc="-10" dirty="0">
                <a:solidFill>
                  <a:srgbClr val="F1F0EC"/>
                </a:solidFill>
                <a:latin typeface="Arial "/>
                <a:cs typeface="Arial" panose="020B0604020202020204" pitchFamily="34" charset="0"/>
              </a:rPr>
              <a:t>Support </a:t>
            </a:r>
            <a:endParaRPr lang="en-US" sz="1100" b="1" spc="-10" dirty="0">
              <a:solidFill>
                <a:srgbClr val="F1F0EC"/>
              </a:solidFill>
              <a:latin typeface="Arial "/>
              <a:cs typeface="Arial" panose="020B0604020202020204" pitchFamily="34" charset="0"/>
            </a:endParaRPr>
          </a:p>
          <a:p>
            <a:pPr marL="184150" marR="759460" indent="-171450" algn="l">
              <a:lnSpc>
                <a:spcPct val="108700"/>
              </a:lnSpc>
              <a:spcBef>
                <a:spcPts val="200"/>
              </a:spcBef>
              <a:buFont typeface="Arial" panose="020B0604020202020204" pitchFamily="34" charset="0"/>
              <a:buChar char="•"/>
            </a:pPr>
            <a:r>
              <a:rPr sz="1100" b="1" spc="-105" dirty="0">
                <a:solidFill>
                  <a:srgbClr val="F1F0EC"/>
                </a:solidFill>
                <a:latin typeface="Arial "/>
                <a:cs typeface="Arial" panose="020B0604020202020204" pitchFamily="34" charset="0"/>
              </a:rPr>
              <a:t>Systems</a:t>
            </a:r>
            <a:r>
              <a:rPr sz="1100" b="1" spc="-50" dirty="0">
                <a:solidFill>
                  <a:srgbClr val="F1F0EC"/>
                </a:solidFill>
                <a:latin typeface="Arial "/>
                <a:cs typeface="Arial" panose="020B0604020202020204" pitchFamily="34" charset="0"/>
              </a:rPr>
              <a:t> </a:t>
            </a:r>
            <a:r>
              <a:rPr sz="1100" b="1" spc="-55" dirty="0">
                <a:solidFill>
                  <a:srgbClr val="F1F0EC"/>
                </a:solidFill>
                <a:latin typeface="Arial "/>
                <a:cs typeface="Arial" panose="020B0604020202020204" pitchFamily="34" charset="0"/>
              </a:rPr>
              <a:t>and</a:t>
            </a:r>
            <a:r>
              <a:rPr sz="1100" b="1" spc="-45" dirty="0">
                <a:solidFill>
                  <a:srgbClr val="F1F0EC"/>
                </a:solidFill>
                <a:latin typeface="Arial "/>
                <a:cs typeface="Arial" panose="020B0604020202020204" pitchFamily="34" charset="0"/>
              </a:rPr>
              <a:t> </a:t>
            </a:r>
            <a:r>
              <a:rPr sz="1100" b="1" spc="-70" dirty="0">
                <a:solidFill>
                  <a:srgbClr val="F1F0EC"/>
                </a:solidFill>
                <a:latin typeface="Arial "/>
                <a:cs typeface="Arial" panose="020B0604020202020204" pitchFamily="34" charset="0"/>
              </a:rPr>
              <a:t>Financial </a:t>
            </a:r>
            <a:r>
              <a:rPr sz="1100" b="1" spc="-10" dirty="0">
                <a:solidFill>
                  <a:srgbClr val="F1F0EC"/>
                </a:solidFill>
                <a:latin typeface="Arial "/>
                <a:cs typeface="Arial" panose="020B0604020202020204" pitchFamily="34" charset="0"/>
              </a:rPr>
              <a:t>Assessments</a:t>
            </a:r>
            <a:endParaRPr sz="1100" b="1" dirty="0">
              <a:latin typeface="Arial "/>
              <a:cs typeface="Arial" panose="020B0604020202020204" pitchFamily="34" charset="0"/>
            </a:endParaRPr>
          </a:p>
          <a:p>
            <a:pPr marL="184150" marR="5080" indent="-171450" algn="l">
              <a:lnSpc>
                <a:spcPct val="108700"/>
              </a:lnSpc>
              <a:spcBef>
                <a:spcPts val="200"/>
              </a:spcBef>
              <a:buFont typeface="Arial" panose="020B0604020202020204" pitchFamily="34" charset="0"/>
              <a:buChar char="•"/>
            </a:pPr>
            <a:r>
              <a:rPr sz="1100" b="1" spc="-95" dirty="0">
                <a:solidFill>
                  <a:srgbClr val="F1F0EC"/>
                </a:solidFill>
                <a:latin typeface="Arial "/>
                <a:cs typeface="Arial" panose="020B0604020202020204" pitchFamily="34" charset="0"/>
              </a:rPr>
              <a:t>Business</a:t>
            </a:r>
            <a:r>
              <a:rPr sz="1100" b="1" spc="-35" dirty="0">
                <a:solidFill>
                  <a:srgbClr val="F1F0EC"/>
                </a:solidFill>
                <a:latin typeface="Arial "/>
                <a:cs typeface="Arial" panose="020B0604020202020204" pitchFamily="34" charset="0"/>
              </a:rPr>
              <a:t> </a:t>
            </a:r>
            <a:r>
              <a:rPr sz="1100" b="1" spc="-110" dirty="0">
                <a:solidFill>
                  <a:srgbClr val="F1F0EC"/>
                </a:solidFill>
                <a:latin typeface="Arial "/>
                <a:cs typeface="Arial" panose="020B0604020202020204" pitchFamily="34" charset="0"/>
              </a:rPr>
              <a:t>Process</a:t>
            </a:r>
            <a:r>
              <a:rPr sz="1100" b="1" spc="-30" dirty="0">
                <a:solidFill>
                  <a:srgbClr val="F1F0EC"/>
                </a:solidFill>
                <a:latin typeface="Arial "/>
                <a:cs typeface="Arial" panose="020B0604020202020204" pitchFamily="34" charset="0"/>
              </a:rPr>
              <a:t> </a:t>
            </a:r>
            <a:r>
              <a:rPr sz="1100" b="1" spc="-95" dirty="0">
                <a:solidFill>
                  <a:srgbClr val="F1F0EC"/>
                </a:solidFill>
                <a:latin typeface="Arial "/>
                <a:cs typeface="Arial" panose="020B0604020202020204" pitchFamily="34" charset="0"/>
              </a:rPr>
              <a:t>Re-</a:t>
            </a:r>
            <a:r>
              <a:rPr sz="1100" b="1" spc="-50" dirty="0">
                <a:solidFill>
                  <a:srgbClr val="F1F0EC"/>
                </a:solidFill>
                <a:latin typeface="Arial "/>
                <a:cs typeface="Arial" panose="020B0604020202020204" pitchFamily="34" charset="0"/>
              </a:rPr>
              <a:t>engineering </a:t>
            </a:r>
            <a:r>
              <a:rPr sz="1100" b="1" spc="-85" dirty="0">
                <a:solidFill>
                  <a:srgbClr val="F1F0EC"/>
                </a:solidFill>
                <a:latin typeface="Arial "/>
                <a:cs typeface="Arial" panose="020B0604020202020204" pitchFamily="34" charset="0"/>
              </a:rPr>
              <a:t>Policy</a:t>
            </a:r>
            <a:r>
              <a:rPr sz="1100" b="1" spc="-55" dirty="0">
                <a:solidFill>
                  <a:srgbClr val="F1F0EC"/>
                </a:solidFill>
                <a:latin typeface="Arial "/>
                <a:cs typeface="Arial" panose="020B0604020202020204" pitchFamily="34" charset="0"/>
              </a:rPr>
              <a:t> </a:t>
            </a:r>
            <a:r>
              <a:rPr sz="1100" b="1" spc="-100" dirty="0">
                <a:solidFill>
                  <a:srgbClr val="F1F0EC"/>
                </a:solidFill>
                <a:latin typeface="Arial "/>
                <a:cs typeface="Arial" panose="020B0604020202020204" pitchFamily="34" charset="0"/>
              </a:rPr>
              <a:t>Research</a:t>
            </a:r>
            <a:r>
              <a:rPr sz="1100" b="1" spc="-50" dirty="0">
                <a:solidFill>
                  <a:srgbClr val="F1F0EC"/>
                </a:solidFill>
                <a:latin typeface="Arial "/>
                <a:cs typeface="Arial" panose="020B0604020202020204" pitchFamily="34" charset="0"/>
              </a:rPr>
              <a:t> </a:t>
            </a:r>
            <a:r>
              <a:rPr sz="1100" b="1" spc="-25" dirty="0">
                <a:solidFill>
                  <a:srgbClr val="F1F0EC"/>
                </a:solidFill>
                <a:latin typeface="Arial "/>
                <a:cs typeface="Arial" panose="020B0604020202020204" pitchFamily="34" charset="0"/>
              </a:rPr>
              <a:t>and </a:t>
            </a:r>
            <a:r>
              <a:rPr sz="1100" b="1" spc="-10" dirty="0">
                <a:solidFill>
                  <a:srgbClr val="F1F0EC"/>
                </a:solidFill>
                <a:latin typeface="Arial "/>
                <a:cs typeface="Arial" panose="020B0604020202020204" pitchFamily="34" charset="0"/>
              </a:rPr>
              <a:t>Development</a:t>
            </a:r>
            <a:endParaRPr lang="en-US" sz="1100" b="1" spc="-10" dirty="0">
              <a:solidFill>
                <a:srgbClr val="F1F0EC"/>
              </a:solidFill>
              <a:latin typeface="Arial "/>
              <a:cs typeface="Arial" panose="020B0604020202020204" pitchFamily="34" charset="0"/>
            </a:endParaRPr>
          </a:p>
          <a:p>
            <a:pPr marL="184150" marR="5080" indent="-171450" algn="l">
              <a:lnSpc>
                <a:spcPct val="108700"/>
              </a:lnSpc>
              <a:spcBef>
                <a:spcPts val="200"/>
              </a:spcBef>
              <a:buFont typeface="Arial" panose="020B0604020202020204" pitchFamily="34" charset="0"/>
              <a:buChar char="•"/>
            </a:pPr>
            <a:r>
              <a:rPr lang="en-US" sz="1100" b="1" spc="-10" dirty="0">
                <a:solidFill>
                  <a:srgbClr val="F1F0EC"/>
                </a:solidFill>
                <a:latin typeface="Arial "/>
                <a:cs typeface="Arial" panose="020B0604020202020204" pitchFamily="34" charset="0"/>
              </a:rPr>
              <a:t>MBA, Doctorate-Business Admin.</a:t>
            </a:r>
          </a:p>
          <a:p>
            <a:pPr marL="184150" marR="5080" indent="-171450" algn="l">
              <a:lnSpc>
                <a:spcPct val="108700"/>
              </a:lnSpc>
              <a:buFont typeface="Arial" panose="020B0604020202020204" pitchFamily="34" charset="0"/>
              <a:buChar char="•"/>
            </a:pPr>
            <a:endParaRPr sz="1080" b="1" dirty="0">
              <a:latin typeface="Arial "/>
              <a:cs typeface="Arial" panose="020B0604020202020204" pitchFamily="34" charset="0"/>
            </a:endParaRPr>
          </a:p>
        </p:txBody>
      </p:sp>
      <p:sp>
        <p:nvSpPr>
          <p:cNvPr id="26" name="object 61">
            <a:extLst>
              <a:ext uri="{FF2B5EF4-FFF2-40B4-BE49-F238E27FC236}">
                <a16:creationId xmlns:a16="http://schemas.microsoft.com/office/drawing/2014/main" id="{34A13E00-2363-0FE4-5D19-4E1FD89E9ACF}"/>
              </a:ext>
            </a:extLst>
          </p:cNvPr>
          <p:cNvSpPr txBox="1"/>
          <p:nvPr/>
        </p:nvSpPr>
        <p:spPr>
          <a:xfrm>
            <a:off x="1707970" y="4573680"/>
            <a:ext cx="2948379" cy="1696875"/>
          </a:xfrm>
          <a:prstGeom prst="rect">
            <a:avLst/>
          </a:prstGeom>
        </p:spPr>
        <p:txBody>
          <a:bodyPr vert="horz" wrap="square" lIns="0" tIns="11430" rIns="0" bIns="0" rtlCol="0">
            <a:spAutoFit/>
          </a:bodyPr>
          <a:lstStyle/>
          <a:p>
            <a:pPr marL="184150" marR="216535" indent="-171450" algn="l">
              <a:lnSpc>
                <a:spcPct val="109000"/>
              </a:lnSpc>
              <a:spcBef>
                <a:spcPts val="90"/>
              </a:spcBef>
              <a:buFont typeface="Arial" panose="020B0604020202020204" pitchFamily="34" charset="0"/>
              <a:buChar char="•"/>
            </a:pPr>
            <a:r>
              <a:rPr sz="1100" b="1" spc="-75" dirty="0">
                <a:solidFill>
                  <a:srgbClr val="F1F0EC"/>
                </a:solidFill>
                <a:latin typeface="Arial" panose="020B0604020202020204" pitchFamily="34" charset="0"/>
                <a:cs typeface="Arial" panose="020B0604020202020204" pitchFamily="34" charset="0"/>
              </a:rPr>
              <a:t>Risk</a:t>
            </a:r>
            <a:r>
              <a:rPr sz="1100" b="1" spc="-45" dirty="0">
                <a:solidFill>
                  <a:srgbClr val="F1F0EC"/>
                </a:solidFill>
                <a:latin typeface="Arial" panose="020B0604020202020204" pitchFamily="34" charset="0"/>
                <a:cs typeface="Arial" panose="020B0604020202020204" pitchFamily="34" charset="0"/>
              </a:rPr>
              <a:t> </a:t>
            </a:r>
            <a:r>
              <a:rPr sz="1100" b="1" spc="-35" dirty="0">
                <a:solidFill>
                  <a:srgbClr val="F1F0EC"/>
                </a:solidFill>
                <a:latin typeface="Arial" panose="020B0604020202020204" pitchFamily="34" charset="0"/>
                <a:cs typeface="Arial" panose="020B0604020202020204" pitchFamily="34" charset="0"/>
              </a:rPr>
              <a:t>Management</a:t>
            </a:r>
            <a:r>
              <a:rPr lang="en-US" sz="1100" b="1" spc="-40" dirty="0">
                <a:solidFill>
                  <a:srgbClr val="F1F0EC"/>
                </a:solidFill>
                <a:latin typeface="Arial" panose="020B0604020202020204" pitchFamily="34" charset="0"/>
                <a:cs typeface="Arial" panose="020B0604020202020204" pitchFamily="34" charset="0"/>
              </a:rPr>
              <a:t> </a:t>
            </a:r>
            <a:r>
              <a:rPr sz="1100" b="1" spc="-40" dirty="0">
                <a:solidFill>
                  <a:srgbClr val="F1F0EC"/>
                </a:solidFill>
                <a:latin typeface="Arial" panose="020B0604020202020204" pitchFamily="34" charset="0"/>
                <a:cs typeface="Arial" panose="020B0604020202020204" pitchFamily="34" charset="0"/>
              </a:rPr>
              <a:t>Professionals</a:t>
            </a:r>
            <a:endParaRPr lang="en-US" sz="1100" b="1" spc="-40" dirty="0">
              <a:solidFill>
                <a:srgbClr val="F1F0EC"/>
              </a:solidFill>
              <a:latin typeface="Arial" panose="020B0604020202020204" pitchFamily="34" charset="0"/>
              <a:cs typeface="Arial" panose="020B0604020202020204" pitchFamily="34" charset="0"/>
            </a:endParaRPr>
          </a:p>
          <a:p>
            <a:pPr marL="184150" marR="216535" indent="-171450" algn="l">
              <a:lnSpc>
                <a:spcPct val="109000"/>
              </a:lnSpc>
              <a:spcBef>
                <a:spcPts val="200"/>
              </a:spcBef>
              <a:buFont typeface="Arial" panose="020B0604020202020204" pitchFamily="34" charset="0"/>
              <a:buChar char="•"/>
            </a:pPr>
            <a:r>
              <a:rPr lang="en-US" sz="1100" b="1" spc="-40" dirty="0">
                <a:solidFill>
                  <a:srgbClr val="F1F0EC"/>
                </a:solidFill>
                <a:latin typeface="Arial" panose="020B0604020202020204" pitchFamily="34" charset="0"/>
                <a:cs typeface="Arial" panose="020B0604020202020204" pitchFamily="34" charset="0"/>
              </a:rPr>
              <a:t>Certified Fraud Examiners (CFEs)</a:t>
            </a:r>
          </a:p>
          <a:p>
            <a:pPr marL="184150" marR="216535" indent="-171450" algn="l">
              <a:lnSpc>
                <a:spcPct val="109000"/>
              </a:lnSpc>
              <a:spcBef>
                <a:spcPts val="90"/>
              </a:spcBef>
              <a:buFont typeface="Arial" panose="020B0604020202020204" pitchFamily="34" charset="0"/>
              <a:buChar char="•"/>
            </a:pPr>
            <a:r>
              <a:rPr sz="1100" b="1" spc="-50" dirty="0">
                <a:solidFill>
                  <a:srgbClr val="F1F0EC"/>
                </a:solidFill>
                <a:latin typeface="Arial" panose="020B0604020202020204" pitchFamily="34" charset="0"/>
                <a:cs typeface="Arial" panose="020B0604020202020204" pitchFamily="34" charset="0"/>
              </a:rPr>
              <a:t>Acquisition</a:t>
            </a:r>
            <a:r>
              <a:rPr sz="1100" b="1" spc="10" dirty="0">
                <a:solidFill>
                  <a:srgbClr val="F1F0EC"/>
                </a:solidFill>
                <a:latin typeface="Arial" panose="020B0604020202020204" pitchFamily="34" charset="0"/>
                <a:cs typeface="Arial" panose="020B0604020202020204" pitchFamily="34" charset="0"/>
              </a:rPr>
              <a:t> </a:t>
            </a:r>
            <a:r>
              <a:rPr sz="1100" b="1" spc="-10" dirty="0">
                <a:solidFill>
                  <a:srgbClr val="F1F0EC"/>
                </a:solidFill>
                <a:latin typeface="Arial" panose="020B0604020202020204" pitchFamily="34" charset="0"/>
                <a:cs typeface="Arial" panose="020B0604020202020204" pitchFamily="34" charset="0"/>
              </a:rPr>
              <a:t>Professionals </a:t>
            </a:r>
            <a:r>
              <a:rPr sz="1100" b="1" spc="-40" dirty="0">
                <a:solidFill>
                  <a:srgbClr val="F1F0EC"/>
                </a:solidFill>
                <a:latin typeface="Arial" panose="020B0604020202020204" pitchFamily="34" charset="0"/>
                <a:cs typeface="Arial" panose="020B0604020202020204" pitchFamily="34" charset="0"/>
              </a:rPr>
              <a:t>Productivity</a:t>
            </a:r>
            <a:r>
              <a:rPr sz="1100" b="1" spc="-10" dirty="0">
                <a:solidFill>
                  <a:srgbClr val="F1F0EC"/>
                </a:solidFill>
                <a:latin typeface="Arial" panose="020B0604020202020204" pitchFamily="34" charset="0"/>
                <a:cs typeface="Arial" panose="020B0604020202020204" pitchFamily="34" charset="0"/>
              </a:rPr>
              <a:t> </a:t>
            </a:r>
            <a:r>
              <a:rPr sz="1100" b="1" spc="-30" dirty="0">
                <a:solidFill>
                  <a:srgbClr val="F1F0EC"/>
                </a:solidFill>
                <a:latin typeface="Arial" panose="020B0604020202020204" pitchFamily="34" charset="0"/>
                <a:cs typeface="Arial" panose="020B0604020202020204" pitchFamily="34" charset="0"/>
              </a:rPr>
              <a:t>and</a:t>
            </a:r>
            <a:r>
              <a:rPr sz="1100" b="1" spc="-10" dirty="0">
                <a:solidFill>
                  <a:srgbClr val="F1F0EC"/>
                </a:solidFill>
                <a:latin typeface="Arial" panose="020B0604020202020204" pitchFamily="34" charset="0"/>
                <a:cs typeface="Arial" panose="020B0604020202020204" pitchFamily="34" charset="0"/>
              </a:rPr>
              <a:t> Efficiency</a:t>
            </a:r>
            <a:r>
              <a:rPr lang="en-US" sz="1100" b="1" spc="-10" dirty="0">
                <a:solidFill>
                  <a:srgbClr val="F1F0EC"/>
                </a:solidFill>
                <a:latin typeface="Arial" panose="020B0604020202020204" pitchFamily="34" charset="0"/>
                <a:cs typeface="Arial" panose="020B0604020202020204" pitchFamily="34" charset="0"/>
              </a:rPr>
              <a:t> </a:t>
            </a:r>
            <a:r>
              <a:rPr sz="1100" b="1" spc="-10" dirty="0">
                <a:solidFill>
                  <a:srgbClr val="F1F0EC"/>
                </a:solidFill>
                <a:latin typeface="Arial" panose="020B0604020202020204" pitchFamily="34" charset="0"/>
                <a:cs typeface="Arial" panose="020B0604020202020204" pitchFamily="34" charset="0"/>
              </a:rPr>
              <a:t>Specialists</a:t>
            </a:r>
            <a:endParaRPr sz="1100" b="1" dirty="0">
              <a:latin typeface="Arial" panose="020B0604020202020204" pitchFamily="34" charset="0"/>
              <a:cs typeface="Arial" panose="020B0604020202020204" pitchFamily="34" charset="0"/>
            </a:endParaRPr>
          </a:p>
          <a:p>
            <a:pPr marL="184150" marR="1407160" indent="-171450" algn="l">
              <a:lnSpc>
                <a:spcPct val="109000"/>
              </a:lnSpc>
              <a:buFont typeface="Arial" panose="020B0604020202020204" pitchFamily="34" charset="0"/>
              <a:buChar char="•"/>
            </a:pPr>
            <a:r>
              <a:rPr sz="1100" b="1" spc="-70" dirty="0">
                <a:solidFill>
                  <a:srgbClr val="F1F0EC"/>
                </a:solidFill>
                <a:latin typeface="Arial" panose="020B0604020202020204" pitchFamily="34" charset="0"/>
                <a:cs typeface="Arial" panose="020B0604020202020204" pitchFamily="34" charset="0"/>
              </a:rPr>
              <a:t>Lean</a:t>
            </a:r>
            <a:r>
              <a:rPr sz="1100" b="1" spc="-5" dirty="0">
                <a:solidFill>
                  <a:srgbClr val="F1F0EC"/>
                </a:solidFill>
                <a:latin typeface="Arial" panose="020B0604020202020204" pitchFamily="34" charset="0"/>
                <a:cs typeface="Arial" panose="020B0604020202020204" pitchFamily="34" charset="0"/>
              </a:rPr>
              <a:t> </a:t>
            </a:r>
            <a:r>
              <a:rPr sz="1100" b="1" spc="-135" dirty="0">
                <a:solidFill>
                  <a:srgbClr val="F1F0EC"/>
                </a:solidFill>
                <a:latin typeface="Arial" panose="020B0604020202020204" pitchFamily="34" charset="0"/>
                <a:cs typeface="Arial" panose="020B0604020202020204" pitchFamily="34" charset="0"/>
              </a:rPr>
              <a:t>Six</a:t>
            </a:r>
            <a:r>
              <a:rPr sz="1100" b="1" spc="45" dirty="0">
                <a:solidFill>
                  <a:srgbClr val="F1F0EC"/>
                </a:solidFill>
                <a:latin typeface="Arial" panose="020B0604020202020204" pitchFamily="34" charset="0"/>
                <a:cs typeface="Arial" panose="020B0604020202020204" pitchFamily="34" charset="0"/>
              </a:rPr>
              <a:t> </a:t>
            </a:r>
            <a:r>
              <a:rPr sz="1100" b="1" spc="-10" dirty="0">
                <a:solidFill>
                  <a:srgbClr val="F1F0EC"/>
                </a:solidFill>
                <a:latin typeface="Arial" panose="020B0604020202020204" pitchFamily="34" charset="0"/>
                <a:cs typeface="Arial" panose="020B0604020202020204" pitchFamily="34" charset="0"/>
              </a:rPr>
              <a:t>Sigma</a:t>
            </a:r>
            <a:endParaRPr lang="en-US" sz="1100" b="1" spc="-10" dirty="0">
              <a:solidFill>
                <a:srgbClr val="F1F0EC"/>
              </a:solidFill>
              <a:latin typeface="Arial" panose="020B0604020202020204" pitchFamily="34" charset="0"/>
              <a:cs typeface="Arial" panose="020B0604020202020204" pitchFamily="34" charset="0"/>
            </a:endParaRPr>
          </a:p>
          <a:p>
            <a:pPr marL="184150" marR="1407160" indent="-171450" algn="l">
              <a:lnSpc>
                <a:spcPct val="109000"/>
              </a:lnSpc>
              <a:buFont typeface="Arial" panose="020B0604020202020204" pitchFamily="34" charset="0"/>
              <a:buChar char="•"/>
            </a:pPr>
            <a:r>
              <a:rPr sz="1100" b="1" spc="-65" dirty="0" err="1">
                <a:solidFill>
                  <a:srgbClr val="F1F0EC"/>
                </a:solidFill>
                <a:latin typeface="Arial" panose="020B0604020202020204" pitchFamily="34" charset="0"/>
                <a:cs typeface="Arial" panose="020B0604020202020204" pitchFamily="34" charset="0"/>
              </a:rPr>
              <a:t>SWaM</a:t>
            </a:r>
            <a:r>
              <a:rPr lang="en-US" sz="1100" b="1" spc="-65" dirty="0">
                <a:solidFill>
                  <a:srgbClr val="F1F0EC"/>
                </a:solidFill>
                <a:latin typeface="Arial" panose="020B0604020202020204" pitchFamily="34" charset="0"/>
                <a:cs typeface="Arial" panose="020B0604020202020204" pitchFamily="34" charset="0"/>
              </a:rPr>
              <a:t> </a:t>
            </a:r>
            <a:r>
              <a:rPr sz="1100" b="1" spc="-35" dirty="0">
                <a:solidFill>
                  <a:srgbClr val="F1F0EC"/>
                </a:solidFill>
                <a:latin typeface="Arial" panose="020B0604020202020204" pitchFamily="34" charset="0"/>
                <a:cs typeface="Arial" panose="020B0604020202020204" pitchFamily="34" charset="0"/>
              </a:rPr>
              <a:t>Certified </a:t>
            </a:r>
            <a:endParaRPr lang="en-US" sz="1100" b="1" spc="-35" dirty="0">
              <a:solidFill>
                <a:srgbClr val="F1F0EC"/>
              </a:solidFill>
              <a:latin typeface="Arial" panose="020B0604020202020204" pitchFamily="34" charset="0"/>
              <a:cs typeface="Arial" panose="020B0604020202020204" pitchFamily="34" charset="0"/>
            </a:endParaRPr>
          </a:p>
          <a:p>
            <a:pPr marL="184150" marR="1407160" indent="-171450" algn="l">
              <a:lnSpc>
                <a:spcPct val="109000"/>
              </a:lnSpc>
              <a:buFont typeface="Arial" panose="020B0604020202020204" pitchFamily="34" charset="0"/>
              <a:buChar char="•"/>
            </a:pPr>
            <a:r>
              <a:rPr lang="en-US" sz="1100" b="1" spc="-95" dirty="0">
                <a:solidFill>
                  <a:srgbClr val="F1F0EC"/>
                </a:solidFill>
                <a:latin typeface="Arial" panose="020B0604020202020204" pitchFamily="34" charset="0"/>
                <a:cs typeface="Arial" panose="020B0604020202020204" pitchFamily="34" charset="0"/>
              </a:rPr>
              <a:t>Juris</a:t>
            </a:r>
            <a:r>
              <a:rPr lang="en-US" sz="1100" b="1" spc="-75" dirty="0">
                <a:solidFill>
                  <a:srgbClr val="F1F0EC"/>
                </a:solidFill>
                <a:latin typeface="Arial" panose="020B0604020202020204" pitchFamily="34" charset="0"/>
                <a:cs typeface="Arial" panose="020B0604020202020204" pitchFamily="34" charset="0"/>
              </a:rPr>
              <a:t> </a:t>
            </a:r>
            <a:r>
              <a:rPr lang="en-US" sz="1100" b="1" spc="-10" dirty="0">
                <a:solidFill>
                  <a:srgbClr val="F1F0EC"/>
                </a:solidFill>
                <a:latin typeface="Arial" panose="020B0604020202020204" pitchFamily="34" charset="0"/>
                <a:cs typeface="Arial" panose="020B0604020202020204" pitchFamily="34" charset="0"/>
              </a:rPr>
              <a:t>Doctor </a:t>
            </a:r>
          </a:p>
          <a:p>
            <a:pPr marL="184150" marR="1407160" indent="-171450" algn="l">
              <a:lnSpc>
                <a:spcPct val="109000"/>
              </a:lnSpc>
              <a:buFont typeface="Arial" panose="020B0604020202020204" pitchFamily="34" charset="0"/>
              <a:buChar char="•"/>
            </a:pPr>
            <a:r>
              <a:rPr lang="en-US" sz="1100" b="1" spc="-10" dirty="0">
                <a:solidFill>
                  <a:srgbClr val="F1F0EC"/>
                </a:solidFill>
                <a:latin typeface="Arial" panose="020B0604020202020204" pitchFamily="34" charset="0"/>
                <a:cs typeface="Arial" panose="020B0604020202020204" pitchFamily="34" charset="0"/>
              </a:rPr>
              <a:t>Project Management Professionals</a:t>
            </a:r>
            <a:endParaRPr lang="en-US" sz="1100" b="1" dirty="0">
              <a:latin typeface="Arial" panose="020B0604020202020204" pitchFamily="34" charset="0"/>
              <a:cs typeface="Arial" panose="020B0604020202020204" pitchFamily="34" charset="0"/>
            </a:endParaRPr>
          </a:p>
        </p:txBody>
      </p:sp>
      <p:graphicFrame>
        <p:nvGraphicFramePr>
          <p:cNvPr id="43" name="Table 42">
            <a:extLst>
              <a:ext uri="{FF2B5EF4-FFF2-40B4-BE49-F238E27FC236}">
                <a16:creationId xmlns:a16="http://schemas.microsoft.com/office/drawing/2014/main" id="{E2D5E1B4-2FE4-28E2-726A-1A508D4B0779}"/>
              </a:ext>
            </a:extLst>
          </p:cNvPr>
          <p:cNvGraphicFramePr>
            <a:graphicFrameLocks noGrp="1"/>
          </p:cNvGraphicFramePr>
          <p:nvPr>
            <p:extLst>
              <p:ext uri="{D42A27DB-BD31-4B8C-83A1-F6EECF244321}">
                <p14:modId xmlns:p14="http://schemas.microsoft.com/office/powerpoint/2010/main" val="1937711634"/>
              </p:ext>
            </p:extLst>
          </p:nvPr>
        </p:nvGraphicFramePr>
        <p:xfrm>
          <a:off x="1733501" y="6937068"/>
          <a:ext cx="5487075" cy="2879462"/>
        </p:xfrm>
        <a:graphic>
          <a:graphicData uri="http://schemas.openxmlformats.org/drawingml/2006/table">
            <a:tbl>
              <a:tblPr>
                <a:tableStyleId>{5C22544A-7EE6-4342-B048-85BDC9FD1C3A}</a:tableStyleId>
              </a:tblPr>
              <a:tblGrid>
                <a:gridCol w="2076499">
                  <a:extLst>
                    <a:ext uri="{9D8B030D-6E8A-4147-A177-3AD203B41FA5}">
                      <a16:colId xmlns:a16="http://schemas.microsoft.com/office/drawing/2014/main" val="2973806239"/>
                    </a:ext>
                  </a:extLst>
                </a:gridCol>
                <a:gridCol w="762000">
                  <a:extLst>
                    <a:ext uri="{9D8B030D-6E8A-4147-A177-3AD203B41FA5}">
                      <a16:colId xmlns:a16="http://schemas.microsoft.com/office/drawing/2014/main" val="376011545"/>
                    </a:ext>
                  </a:extLst>
                </a:gridCol>
                <a:gridCol w="2648576">
                  <a:extLst>
                    <a:ext uri="{9D8B030D-6E8A-4147-A177-3AD203B41FA5}">
                      <a16:colId xmlns:a16="http://schemas.microsoft.com/office/drawing/2014/main" val="2940122908"/>
                    </a:ext>
                  </a:extLst>
                </a:gridCol>
              </a:tblGrid>
              <a:tr h="302231">
                <a:tc>
                  <a:txBody>
                    <a:bodyPr/>
                    <a:lstStyle/>
                    <a:p>
                      <a:pPr algn="ctr" fontAlgn="ctr"/>
                      <a:r>
                        <a:rPr lang="en-US" sz="800" b="1" u="none" strike="noStrike" dirty="0">
                          <a:effectLst/>
                          <a:latin typeface="Arial" panose="020B0604020202020204" pitchFamily="34" charset="0"/>
                          <a:cs typeface="Arial" panose="020B0604020202020204" pitchFamily="34" charset="0"/>
                        </a:rPr>
                        <a:t>Customer</a:t>
                      </a:r>
                      <a:endParaRPr lang="en-US" sz="800" b="1" i="0" u="none" strike="noStrike" dirty="0">
                        <a:solidFill>
                          <a:srgbClr val="000000"/>
                        </a:solidFill>
                        <a:effectLst/>
                        <a:latin typeface="Arial" panose="020B0604020202020204" pitchFamily="34" charset="0"/>
                        <a:cs typeface="Arial" panose="020B0604020202020204" pitchFamily="34" charset="0"/>
                      </a:endParaRPr>
                    </a:p>
                  </a:txBody>
                  <a:tcPr marL="6602" marR="6602" marT="660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7C7C3"/>
                    </a:solidFill>
                  </a:tcPr>
                </a:tc>
                <a:tc>
                  <a:txBody>
                    <a:bodyPr/>
                    <a:lstStyle/>
                    <a:p>
                      <a:pPr algn="ctr" fontAlgn="ctr"/>
                      <a:r>
                        <a:rPr lang="en-US" sz="800" b="1" u="none" strike="noStrike" dirty="0">
                          <a:effectLst/>
                          <a:latin typeface="Arial" panose="020B0604020202020204" pitchFamily="34" charset="0"/>
                          <a:cs typeface="Arial" panose="020B0604020202020204" pitchFamily="34" charset="0"/>
                        </a:rPr>
                        <a:t>Prime/Sub</a:t>
                      </a:r>
                      <a:endParaRPr lang="en-US" sz="800" b="1" i="0" u="none" strike="noStrike" dirty="0">
                        <a:solidFill>
                          <a:srgbClr val="000000"/>
                        </a:solidFill>
                        <a:effectLst/>
                        <a:latin typeface="Arial" panose="020B0604020202020204" pitchFamily="34" charset="0"/>
                        <a:cs typeface="Arial" panose="020B0604020202020204" pitchFamily="34" charset="0"/>
                      </a:endParaRPr>
                    </a:p>
                  </a:txBody>
                  <a:tcPr marL="6602" marR="6602" marT="660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7C7C3"/>
                    </a:solidFill>
                  </a:tcPr>
                </a:tc>
                <a:tc>
                  <a:txBody>
                    <a:bodyPr/>
                    <a:lstStyle/>
                    <a:p>
                      <a:pPr algn="ctr" fontAlgn="ctr"/>
                      <a:r>
                        <a:rPr lang="en-US" sz="800" b="1" u="none" strike="noStrike" dirty="0">
                          <a:effectLst/>
                          <a:latin typeface="Arial" panose="020B0604020202020204" pitchFamily="34" charset="0"/>
                          <a:cs typeface="Arial" panose="020B0604020202020204" pitchFamily="34" charset="0"/>
                        </a:rPr>
                        <a:t>Description</a:t>
                      </a:r>
                      <a:endParaRPr lang="en-US" sz="800" b="1" i="0" u="none" strike="noStrike" dirty="0">
                        <a:solidFill>
                          <a:srgbClr val="000000"/>
                        </a:solidFill>
                        <a:effectLst/>
                        <a:latin typeface="Arial" panose="020B0604020202020204" pitchFamily="34" charset="0"/>
                        <a:cs typeface="Arial" panose="020B0604020202020204" pitchFamily="34" charset="0"/>
                      </a:endParaRPr>
                    </a:p>
                  </a:txBody>
                  <a:tcPr marL="6602" marR="6602" marT="660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7C7C3"/>
                    </a:solidFill>
                  </a:tcPr>
                </a:tc>
                <a:extLst>
                  <a:ext uri="{0D108BD9-81ED-4DB2-BD59-A6C34878D82A}">
                    <a16:rowId xmlns:a16="http://schemas.microsoft.com/office/drawing/2014/main" val="2335015486"/>
                  </a:ext>
                </a:extLst>
              </a:tr>
              <a:tr h="392355">
                <a:tc>
                  <a:txBody>
                    <a:bodyPr/>
                    <a:lstStyle/>
                    <a:p>
                      <a:pPr algn="ctr" fontAlgn="ctr"/>
                      <a:r>
                        <a:rPr lang="en-US" sz="700" b="1" u="none" strike="noStrike" dirty="0">
                          <a:effectLst/>
                          <a:latin typeface="Arial" panose="020B0604020202020204" pitchFamily="34" charset="0"/>
                          <a:cs typeface="Arial" panose="020B0604020202020204" pitchFamily="34" charset="0"/>
                        </a:rPr>
                        <a:t>National Institutes of Health (IDIQ)</a:t>
                      </a:r>
                      <a:endParaRPr lang="en-US" sz="700" b="1" i="0" u="none" strike="noStrike" dirty="0">
                        <a:solidFill>
                          <a:srgbClr val="000000"/>
                        </a:solidFill>
                        <a:effectLst/>
                        <a:latin typeface="Arial" panose="020B0604020202020204" pitchFamily="34" charset="0"/>
                        <a:cs typeface="Arial" panose="020B0604020202020204" pitchFamily="34" charset="0"/>
                      </a:endParaRPr>
                    </a:p>
                  </a:txBody>
                  <a:tcPr marL="6602" marR="6602" marT="660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ctr"/>
                      <a:r>
                        <a:rPr lang="en-US" sz="700" b="1" u="none" strike="noStrike">
                          <a:effectLst/>
                          <a:latin typeface="Arial" panose="020B0604020202020204" pitchFamily="34" charset="0"/>
                          <a:cs typeface="Arial" panose="020B0604020202020204" pitchFamily="34" charset="0"/>
                        </a:rPr>
                        <a:t>S (First Tier)</a:t>
                      </a:r>
                      <a:endParaRPr lang="en-US" sz="700" b="1" i="0" u="none" strike="noStrike">
                        <a:solidFill>
                          <a:srgbClr val="000000"/>
                        </a:solidFill>
                        <a:effectLst/>
                        <a:latin typeface="Arial" panose="020B0604020202020204" pitchFamily="34" charset="0"/>
                        <a:cs typeface="Arial" panose="020B0604020202020204" pitchFamily="34" charset="0"/>
                      </a:endParaRPr>
                    </a:p>
                  </a:txBody>
                  <a:tcPr marL="6602" marR="6602" marT="660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ctr"/>
                      <a:r>
                        <a:rPr lang="en-US" sz="700" b="1" u="none" strike="noStrike">
                          <a:effectLst/>
                          <a:latin typeface="Arial" panose="020B0604020202020204" pitchFamily="34" charset="0"/>
                          <a:cs typeface="Arial" panose="020B0604020202020204" pitchFamily="34" charset="0"/>
                        </a:rPr>
                        <a:t>Project Management / Strategic Planning / Risk Management / Compliance Assessment</a:t>
                      </a:r>
                      <a:endParaRPr lang="en-US" sz="700" b="1" i="0" u="none" strike="noStrike">
                        <a:solidFill>
                          <a:srgbClr val="000000"/>
                        </a:solidFill>
                        <a:effectLst/>
                        <a:latin typeface="Arial" panose="020B0604020202020204" pitchFamily="34" charset="0"/>
                        <a:cs typeface="Arial" panose="020B0604020202020204" pitchFamily="34" charset="0"/>
                      </a:endParaRPr>
                    </a:p>
                  </a:txBody>
                  <a:tcPr marL="6602" marR="6602" marT="660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795785967"/>
                  </a:ext>
                </a:extLst>
              </a:tr>
              <a:tr h="184637">
                <a:tc>
                  <a:txBody>
                    <a:bodyPr/>
                    <a:lstStyle/>
                    <a:p>
                      <a:pPr algn="ctr" fontAlgn="ctr"/>
                      <a:r>
                        <a:rPr lang="en-US" sz="700" b="1" u="none" strike="noStrike" dirty="0">
                          <a:effectLst/>
                          <a:latin typeface="Arial" panose="020B0604020202020204" pitchFamily="34" charset="0"/>
                          <a:cs typeface="Arial" panose="020B0604020202020204" pitchFamily="34" charset="0"/>
                        </a:rPr>
                        <a:t>NITAAC</a:t>
                      </a:r>
                      <a:endParaRPr lang="en-US" sz="700" b="1" i="0" u="none" strike="noStrike" dirty="0">
                        <a:solidFill>
                          <a:srgbClr val="000000"/>
                        </a:solidFill>
                        <a:effectLst/>
                        <a:latin typeface="Arial" panose="020B0604020202020204" pitchFamily="34" charset="0"/>
                        <a:cs typeface="Arial" panose="020B0604020202020204" pitchFamily="34" charset="0"/>
                      </a:endParaRPr>
                    </a:p>
                  </a:txBody>
                  <a:tcPr marL="6602" marR="6602" marT="660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ctr"/>
                      <a:r>
                        <a:rPr lang="en-US" sz="700" b="1" u="none" strike="noStrike">
                          <a:effectLst/>
                          <a:latin typeface="Arial" panose="020B0604020202020204" pitchFamily="34" charset="0"/>
                          <a:cs typeface="Arial" panose="020B0604020202020204" pitchFamily="34" charset="0"/>
                        </a:rPr>
                        <a:t>P</a:t>
                      </a:r>
                      <a:endParaRPr lang="en-US" sz="700" b="1" i="0" u="none" strike="noStrike">
                        <a:solidFill>
                          <a:srgbClr val="000000"/>
                        </a:solidFill>
                        <a:effectLst/>
                        <a:latin typeface="Arial" panose="020B0604020202020204" pitchFamily="34" charset="0"/>
                        <a:cs typeface="Arial" panose="020B0604020202020204" pitchFamily="34" charset="0"/>
                      </a:endParaRPr>
                    </a:p>
                  </a:txBody>
                  <a:tcPr marL="6602" marR="6602" marT="660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ctr"/>
                      <a:r>
                        <a:rPr lang="en-US" sz="700" b="1" u="none" strike="noStrike">
                          <a:effectLst/>
                          <a:latin typeface="Arial" panose="020B0604020202020204" pitchFamily="34" charset="0"/>
                          <a:cs typeface="Arial" panose="020B0604020202020204" pitchFamily="34" charset="0"/>
                        </a:rPr>
                        <a:t>Acquisition Management / Internal Controls</a:t>
                      </a:r>
                      <a:endParaRPr lang="en-US" sz="700" b="1" i="0" u="none" strike="noStrike">
                        <a:solidFill>
                          <a:srgbClr val="000000"/>
                        </a:solidFill>
                        <a:effectLst/>
                        <a:latin typeface="Arial" panose="020B0604020202020204" pitchFamily="34" charset="0"/>
                        <a:cs typeface="Arial" panose="020B0604020202020204" pitchFamily="34" charset="0"/>
                      </a:endParaRPr>
                    </a:p>
                  </a:txBody>
                  <a:tcPr marL="6602" marR="6602" marT="660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828217432"/>
                  </a:ext>
                </a:extLst>
              </a:tr>
              <a:tr h="184637">
                <a:tc>
                  <a:txBody>
                    <a:bodyPr/>
                    <a:lstStyle/>
                    <a:p>
                      <a:pPr algn="ctr" fontAlgn="ctr"/>
                      <a:r>
                        <a:rPr lang="en-US" sz="700" b="1" u="none" strike="noStrike" dirty="0">
                          <a:effectLst/>
                          <a:latin typeface="Arial" panose="020B0604020202020204" pitchFamily="34" charset="0"/>
                          <a:cs typeface="Arial" panose="020B0604020202020204" pitchFamily="34" charset="0"/>
                        </a:rPr>
                        <a:t>National Institute on Drug Abuse</a:t>
                      </a:r>
                      <a:endParaRPr lang="en-US" sz="700" b="1" i="0" u="none" strike="noStrike" dirty="0">
                        <a:solidFill>
                          <a:srgbClr val="000000"/>
                        </a:solidFill>
                        <a:effectLst/>
                        <a:latin typeface="Arial" panose="020B0604020202020204" pitchFamily="34" charset="0"/>
                        <a:cs typeface="Arial" panose="020B0604020202020204" pitchFamily="34" charset="0"/>
                      </a:endParaRPr>
                    </a:p>
                  </a:txBody>
                  <a:tcPr marL="6602" marR="6602" marT="660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ctr"/>
                      <a:r>
                        <a:rPr lang="en-US" sz="700" b="1" u="none" strike="noStrike">
                          <a:effectLst/>
                          <a:latin typeface="Arial" panose="020B0604020202020204" pitchFamily="34" charset="0"/>
                          <a:cs typeface="Arial" panose="020B0604020202020204" pitchFamily="34" charset="0"/>
                        </a:rPr>
                        <a:t>P</a:t>
                      </a:r>
                      <a:endParaRPr lang="en-US" sz="700" b="1" i="0" u="none" strike="noStrike">
                        <a:solidFill>
                          <a:srgbClr val="000000"/>
                        </a:solidFill>
                        <a:effectLst/>
                        <a:latin typeface="Arial" panose="020B0604020202020204" pitchFamily="34" charset="0"/>
                        <a:cs typeface="Arial" panose="020B0604020202020204" pitchFamily="34" charset="0"/>
                      </a:endParaRPr>
                    </a:p>
                  </a:txBody>
                  <a:tcPr marL="6602" marR="6602" marT="660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ctr"/>
                      <a:r>
                        <a:rPr lang="en-US" sz="700" b="1" u="none" strike="noStrike">
                          <a:effectLst/>
                          <a:latin typeface="Arial" panose="020B0604020202020204" pitchFamily="34" charset="0"/>
                          <a:cs typeface="Arial" panose="020B0604020202020204" pitchFamily="34" charset="0"/>
                        </a:rPr>
                        <a:t>Acquisition Management / Internal Controls</a:t>
                      </a:r>
                      <a:endParaRPr lang="en-US" sz="700" b="1" i="0" u="none" strike="noStrike">
                        <a:solidFill>
                          <a:srgbClr val="000000"/>
                        </a:solidFill>
                        <a:effectLst/>
                        <a:latin typeface="Arial" panose="020B0604020202020204" pitchFamily="34" charset="0"/>
                        <a:cs typeface="Arial" panose="020B0604020202020204" pitchFamily="34" charset="0"/>
                      </a:endParaRPr>
                    </a:p>
                  </a:txBody>
                  <a:tcPr marL="6602" marR="6602" marT="660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923352311"/>
                  </a:ext>
                </a:extLst>
              </a:tr>
              <a:tr h="261570">
                <a:tc>
                  <a:txBody>
                    <a:bodyPr/>
                    <a:lstStyle/>
                    <a:p>
                      <a:pPr algn="ctr" fontAlgn="ctr"/>
                      <a:r>
                        <a:rPr lang="en-US" sz="700" b="1" u="none" strike="noStrike" dirty="0">
                          <a:effectLst/>
                          <a:latin typeface="Arial" panose="020B0604020202020204" pitchFamily="34" charset="0"/>
                          <a:cs typeface="Arial" panose="020B0604020202020204" pitchFamily="34" charset="0"/>
                        </a:rPr>
                        <a:t>National Institute of Child Health and Human Development</a:t>
                      </a:r>
                      <a:endParaRPr lang="en-US" sz="700" b="1" i="0" u="none" strike="noStrike" dirty="0">
                        <a:solidFill>
                          <a:srgbClr val="000000"/>
                        </a:solidFill>
                        <a:effectLst/>
                        <a:latin typeface="Arial" panose="020B0604020202020204" pitchFamily="34" charset="0"/>
                        <a:cs typeface="Arial" panose="020B0604020202020204" pitchFamily="34" charset="0"/>
                      </a:endParaRPr>
                    </a:p>
                  </a:txBody>
                  <a:tcPr marL="6602" marR="6602" marT="660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ctr"/>
                      <a:r>
                        <a:rPr lang="en-US" sz="700" b="1" u="none" strike="noStrike">
                          <a:effectLst/>
                          <a:latin typeface="Arial" panose="020B0604020202020204" pitchFamily="34" charset="0"/>
                          <a:cs typeface="Arial" panose="020B0604020202020204" pitchFamily="34" charset="0"/>
                        </a:rPr>
                        <a:t>P</a:t>
                      </a:r>
                      <a:endParaRPr lang="en-US" sz="700" b="1" i="0" u="none" strike="noStrike">
                        <a:solidFill>
                          <a:srgbClr val="000000"/>
                        </a:solidFill>
                        <a:effectLst/>
                        <a:latin typeface="Arial" panose="020B0604020202020204" pitchFamily="34" charset="0"/>
                        <a:cs typeface="Arial" panose="020B0604020202020204" pitchFamily="34" charset="0"/>
                      </a:endParaRPr>
                    </a:p>
                  </a:txBody>
                  <a:tcPr marL="6602" marR="6602" marT="660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ctr"/>
                      <a:r>
                        <a:rPr lang="en-US" sz="700" b="1" u="none" strike="noStrike">
                          <a:effectLst/>
                          <a:latin typeface="Arial" panose="020B0604020202020204" pitchFamily="34" charset="0"/>
                          <a:cs typeface="Arial" panose="020B0604020202020204" pitchFamily="34" charset="0"/>
                        </a:rPr>
                        <a:t>Acquisition Management / Internal Controls</a:t>
                      </a:r>
                      <a:endParaRPr lang="en-US" sz="700" b="1" i="0" u="none" strike="noStrike">
                        <a:solidFill>
                          <a:srgbClr val="000000"/>
                        </a:solidFill>
                        <a:effectLst/>
                        <a:latin typeface="Arial" panose="020B0604020202020204" pitchFamily="34" charset="0"/>
                        <a:cs typeface="Arial" panose="020B0604020202020204" pitchFamily="34" charset="0"/>
                      </a:endParaRPr>
                    </a:p>
                  </a:txBody>
                  <a:tcPr marL="6602" marR="6602" marT="660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371797803"/>
                  </a:ext>
                </a:extLst>
              </a:tr>
              <a:tr h="392355">
                <a:tc>
                  <a:txBody>
                    <a:bodyPr/>
                    <a:lstStyle/>
                    <a:p>
                      <a:pPr algn="ctr" fontAlgn="ctr"/>
                      <a:r>
                        <a:rPr lang="en-US" sz="700" b="1" u="none" strike="noStrike" dirty="0">
                          <a:effectLst/>
                          <a:latin typeface="Arial" panose="020B0604020202020204" pitchFamily="34" charset="0"/>
                          <a:cs typeface="Arial" panose="020B0604020202020204" pitchFamily="34" charset="0"/>
                        </a:rPr>
                        <a:t>Department of Health and Human Services</a:t>
                      </a:r>
                      <a:endParaRPr lang="en-US" sz="700" b="1" i="0" u="none" strike="noStrike" dirty="0">
                        <a:solidFill>
                          <a:srgbClr val="000000"/>
                        </a:solidFill>
                        <a:effectLst/>
                        <a:latin typeface="Arial" panose="020B0604020202020204" pitchFamily="34" charset="0"/>
                        <a:cs typeface="Arial" panose="020B0604020202020204" pitchFamily="34" charset="0"/>
                      </a:endParaRPr>
                    </a:p>
                  </a:txBody>
                  <a:tcPr marL="6602" marR="6602" marT="660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ctr"/>
                      <a:r>
                        <a:rPr lang="en-US" sz="700" b="1" u="none" strike="noStrike" dirty="0">
                          <a:effectLst/>
                          <a:latin typeface="Arial" panose="020B0604020202020204" pitchFamily="34" charset="0"/>
                          <a:cs typeface="Arial" panose="020B0604020202020204" pitchFamily="34" charset="0"/>
                        </a:rPr>
                        <a:t>S (First Tier)</a:t>
                      </a:r>
                      <a:endParaRPr lang="en-US" sz="700" b="1" i="0" u="none" strike="noStrike" dirty="0">
                        <a:solidFill>
                          <a:srgbClr val="000000"/>
                        </a:solidFill>
                        <a:effectLst/>
                        <a:latin typeface="Arial" panose="020B0604020202020204" pitchFamily="34" charset="0"/>
                        <a:cs typeface="Arial" panose="020B0604020202020204" pitchFamily="34" charset="0"/>
                      </a:endParaRPr>
                    </a:p>
                  </a:txBody>
                  <a:tcPr marL="6602" marR="6602" marT="660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ctr"/>
                      <a:r>
                        <a:rPr lang="en-US" sz="700" b="1" u="none" strike="noStrike">
                          <a:effectLst/>
                          <a:latin typeface="Arial" panose="020B0604020202020204" pitchFamily="34" charset="0"/>
                          <a:cs typeface="Arial" panose="020B0604020202020204" pitchFamily="34" charset="0"/>
                        </a:rPr>
                        <a:t>Project ManagementProcurement Management Assessment / Compliance / Admin. Support</a:t>
                      </a:r>
                      <a:endParaRPr lang="en-US" sz="700" b="1" i="0" u="none" strike="noStrike">
                        <a:solidFill>
                          <a:srgbClr val="000000"/>
                        </a:solidFill>
                        <a:effectLst/>
                        <a:latin typeface="Arial" panose="020B0604020202020204" pitchFamily="34" charset="0"/>
                        <a:cs typeface="Arial" panose="020B0604020202020204" pitchFamily="34" charset="0"/>
                      </a:endParaRPr>
                    </a:p>
                  </a:txBody>
                  <a:tcPr marL="6602" marR="6602" marT="660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805182198"/>
                  </a:ext>
                </a:extLst>
              </a:tr>
              <a:tr h="261570">
                <a:tc>
                  <a:txBody>
                    <a:bodyPr/>
                    <a:lstStyle/>
                    <a:p>
                      <a:pPr algn="ctr" fontAlgn="ctr"/>
                      <a:r>
                        <a:rPr lang="en-US" sz="700" b="1" u="none" strike="noStrike" dirty="0">
                          <a:effectLst/>
                          <a:latin typeface="Arial" panose="020B0604020202020204" pitchFamily="34" charset="0"/>
                          <a:cs typeface="Arial" panose="020B0604020202020204" pitchFamily="34" charset="0"/>
                        </a:rPr>
                        <a:t>Transportation Security Administration</a:t>
                      </a:r>
                      <a:endParaRPr lang="en-US" sz="700" b="1" i="0" u="none" strike="noStrike" dirty="0">
                        <a:solidFill>
                          <a:srgbClr val="000000"/>
                        </a:solidFill>
                        <a:effectLst/>
                        <a:latin typeface="Arial" panose="020B0604020202020204" pitchFamily="34" charset="0"/>
                        <a:cs typeface="Arial" panose="020B0604020202020204" pitchFamily="34" charset="0"/>
                      </a:endParaRPr>
                    </a:p>
                  </a:txBody>
                  <a:tcPr marL="6602" marR="6602" marT="660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ctr"/>
                      <a:r>
                        <a:rPr lang="en-US" sz="700" b="1" u="none" strike="noStrike" dirty="0">
                          <a:effectLst/>
                          <a:latin typeface="Arial" panose="020B0604020202020204" pitchFamily="34" charset="0"/>
                          <a:cs typeface="Arial" panose="020B0604020202020204" pitchFamily="34" charset="0"/>
                        </a:rPr>
                        <a:t>P</a:t>
                      </a:r>
                      <a:endParaRPr lang="en-US" sz="700" b="1" i="0" u="none" strike="noStrike" dirty="0">
                        <a:solidFill>
                          <a:srgbClr val="000000"/>
                        </a:solidFill>
                        <a:effectLst/>
                        <a:latin typeface="Arial" panose="020B0604020202020204" pitchFamily="34" charset="0"/>
                        <a:cs typeface="Arial" panose="020B0604020202020204" pitchFamily="34" charset="0"/>
                      </a:endParaRPr>
                    </a:p>
                  </a:txBody>
                  <a:tcPr marL="6602" marR="6602" marT="660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ctr"/>
                      <a:r>
                        <a:rPr lang="en-US" sz="700" b="1" u="none" strike="noStrike">
                          <a:effectLst/>
                          <a:latin typeface="Arial" panose="020B0604020202020204" pitchFamily="34" charset="0"/>
                          <a:cs typeface="Arial" panose="020B0604020202020204" pitchFamily="34" charset="0"/>
                        </a:rPr>
                        <a:t>Inventory Control / Risk Management / Admin. Support</a:t>
                      </a:r>
                      <a:endParaRPr lang="en-US" sz="700" b="1" i="0" u="none" strike="noStrike">
                        <a:solidFill>
                          <a:srgbClr val="000000"/>
                        </a:solidFill>
                        <a:effectLst/>
                        <a:latin typeface="Arial" panose="020B0604020202020204" pitchFamily="34" charset="0"/>
                        <a:cs typeface="Arial" panose="020B0604020202020204" pitchFamily="34" charset="0"/>
                      </a:endParaRPr>
                    </a:p>
                  </a:txBody>
                  <a:tcPr marL="6602" marR="6602" marT="660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523396007"/>
                  </a:ext>
                </a:extLst>
              </a:tr>
              <a:tr h="184637">
                <a:tc>
                  <a:txBody>
                    <a:bodyPr/>
                    <a:lstStyle/>
                    <a:p>
                      <a:pPr algn="ctr" fontAlgn="ctr"/>
                      <a:r>
                        <a:rPr lang="en-US" sz="700" b="1" u="none" strike="noStrike" dirty="0">
                          <a:effectLst/>
                          <a:latin typeface="Arial" panose="020B0604020202020204" pitchFamily="34" charset="0"/>
                          <a:cs typeface="Arial" panose="020B0604020202020204" pitchFamily="34" charset="0"/>
                        </a:rPr>
                        <a:t>U.S. Coast Guard</a:t>
                      </a:r>
                      <a:endParaRPr lang="en-US" sz="700" b="1" i="0" u="none" strike="noStrike" dirty="0">
                        <a:solidFill>
                          <a:srgbClr val="000000"/>
                        </a:solidFill>
                        <a:effectLst/>
                        <a:latin typeface="Arial" panose="020B0604020202020204" pitchFamily="34" charset="0"/>
                        <a:cs typeface="Arial" panose="020B0604020202020204" pitchFamily="34" charset="0"/>
                      </a:endParaRPr>
                    </a:p>
                  </a:txBody>
                  <a:tcPr marL="6602" marR="6602" marT="660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ctr"/>
                      <a:r>
                        <a:rPr lang="en-US" sz="700" b="1" u="none" strike="noStrike">
                          <a:effectLst/>
                          <a:latin typeface="Arial" panose="020B0604020202020204" pitchFamily="34" charset="0"/>
                          <a:cs typeface="Arial" panose="020B0604020202020204" pitchFamily="34" charset="0"/>
                        </a:rPr>
                        <a:t>P</a:t>
                      </a:r>
                      <a:endParaRPr lang="en-US" sz="700" b="1" i="0" u="none" strike="noStrike">
                        <a:solidFill>
                          <a:srgbClr val="000000"/>
                        </a:solidFill>
                        <a:effectLst/>
                        <a:latin typeface="Arial" panose="020B0604020202020204" pitchFamily="34" charset="0"/>
                        <a:cs typeface="Arial" panose="020B0604020202020204" pitchFamily="34" charset="0"/>
                      </a:endParaRPr>
                    </a:p>
                  </a:txBody>
                  <a:tcPr marL="6602" marR="6602" marT="660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ctr"/>
                      <a:r>
                        <a:rPr lang="en-US" sz="700" b="1" u="none" strike="noStrike">
                          <a:effectLst/>
                          <a:latin typeface="Arial" panose="020B0604020202020204" pitchFamily="34" charset="0"/>
                          <a:cs typeface="Arial" panose="020B0604020202020204" pitchFamily="34" charset="0"/>
                        </a:rPr>
                        <a:t>Supply Chain Management / Logistics</a:t>
                      </a:r>
                      <a:endParaRPr lang="en-US" sz="700" b="1" i="0" u="none" strike="noStrike">
                        <a:solidFill>
                          <a:srgbClr val="000000"/>
                        </a:solidFill>
                        <a:effectLst/>
                        <a:latin typeface="Arial" panose="020B0604020202020204" pitchFamily="34" charset="0"/>
                        <a:cs typeface="Arial" panose="020B0604020202020204" pitchFamily="34" charset="0"/>
                      </a:endParaRPr>
                    </a:p>
                  </a:txBody>
                  <a:tcPr marL="6602" marR="6602" marT="660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683378665"/>
                  </a:ext>
                </a:extLst>
              </a:tr>
              <a:tr h="184637">
                <a:tc>
                  <a:txBody>
                    <a:bodyPr/>
                    <a:lstStyle/>
                    <a:p>
                      <a:pPr algn="ctr" fontAlgn="ctr"/>
                      <a:r>
                        <a:rPr lang="en-US" sz="700" b="1" u="none" strike="noStrike" dirty="0">
                          <a:effectLst/>
                          <a:latin typeface="Arial" panose="020B0604020202020204" pitchFamily="34" charset="0"/>
                          <a:cs typeface="Arial" panose="020B0604020202020204" pitchFamily="34" charset="0"/>
                        </a:rPr>
                        <a:t>Prince Edward County Public Schools</a:t>
                      </a:r>
                      <a:endParaRPr lang="en-US" sz="700" b="1" i="0" u="none" strike="noStrike" dirty="0">
                        <a:solidFill>
                          <a:srgbClr val="000000"/>
                        </a:solidFill>
                        <a:effectLst/>
                        <a:latin typeface="Arial" panose="020B0604020202020204" pitchFamily="34" charset="0"/>
                        <a:cs typeface="Arial" panose="020B0604020202020204" pitchFamily="34" charset="0"/>
                      </a:endParaRPr>
                    </a:p>
                  </a:txBody>
                  <a:tcPr marL="6602" marR="6602" marT="660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ctr"/>
                      <a:r>
                        <a:rPr lang="en-US" sz="700" b="1" u="none" strike="noStrike" dirty="0">
                          <a:effectLst/>
                          <a:latin typeface="Arial" panose="020B0604020202020204" pitchFamily="34" charset="0"/>
                          <a:cs typeface="Arial" panose="020B0604020202020204" pitchFamily="34" charset="0"/>
                        </a:rPr>
                        <a:t>P</a:t>
                      </a:r>
                      <a:endParaRPr lang="en-US" sz="700" b="1" i="0" u="none" strike="noStrike" dirty="0">
                        <a:solidFill>
                          <a:srgbClr val="000000"/>
                        </a:solidFill>
                        <a:effectLst/>
                        <a:latin typeface="Arial" panose="020B0604020202020204" pitchFamily="34" charset="0"/>
                        <a:cs typeface="Arial" panose="020B0604020202020204" pitchFamily="34" charset="0"/>
                      </a:endParaRPr>
                    </a:p>
                  </a:txBody>
                  <a:tcPr marL="6602" marR="6602" marT="660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ctr"/>
                      <a:r>
                        <a:rPr lang="en-US" sz="700" b="1" u="none" strike="noStrike">
                          <a:effectLst/>
                          <a:latin typeface="Arial" panose="020B0604020202020204" pitchFamily="34" charset="0"/>
                          <a:cs typeface="Arial" panose="020B0604020202020204" pitchFamily="34" charset="0"/>
                        </a:rPr>
                        <a:t>Organizational and Staffing Assessment</a:t>
                      </a:r>
                      <a:endParaRPr lang="en-US" sz="700" b="1" i="0" u="none" strike="noStrike">
                        <a:solidFill>
                          <a:srgbClr val="000000"/>
                        </a:solidFill>
                        <a:effectLst/>
                        <a:latin typeface="Arial" panose="020B0604020202020204" pitchFamily="34" charset="0"/>
                        <a:cs typeface="Arial" panose="020B0604020202020204" pitchFamily="34" charset="0"/>
                      </a:endParaRPr>
                    </a:p>
                  </a:txBody>
                  <a:tcPr marL="6602" marR="6602" marT="660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78820573"/>
                  </a:ext>
                </a:extLst>
              </a:tr>
              <a:tr h="261570">
                <a:tc>
                  <a:txBody>
                    <a:bodyPr/>
                    <a:lstStyle/>
                    <a:p>
                      <a:pPr algn="ctr" fontAlgn="ctr"/>
                      <a:r>
                        <a:rPr lang="en-US" sz="700" b="1" u="none" strike="noStrike" dirty="0">
                          <a:effectLst/>
                          <a:latin typeface="Arial" panose="020B0604020202020204" pitchFamily="34" charset="0"/>
                          <a:cs typeface="Arial" panose="020B0604020202020204" pitchFamily="34" charset="0"/>
                        </a:rPr>
                        <a:t>Urban League</a:t>
                      </a:r>
                      <a:endParaRPr lang="en-US" sz="700" b="1" i="0" u="none" strike="noStrike" dirty="0">
                        <a:solidFill>
                          <a:srgbClr val="000000"/>
                        </a:solidFill>
                        <a:effectLst/>
                        <a:latin typeface="Arial" panose="020B0604020202020204" pitchFamily="34" charset="0"/>
                        <a:cs typeface="Arial" panose="020B0604020202020204" pitchFamily="34" charset="0"/>
                      </a:endParaRPr>
                    </a:p>
                  </a:txBody>
                  <a:tcPr marL="6602" marR="6602" marT="660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ctr"/>
                      <a:r>
                        <a:rPr lang="en-US" sz="700" b="1" u="none" strike="noStrike" dirty="0">
                          <a:effectLst/>
                          <a:latin typeface="Arial" panose="020B0604020202020204" pitchFamily="34" charset="0"/>
                          <a:cs typeface="Arial" panose="020B0604020202020204" pitchFamily="34" charset="0"/>
                        </a:rPr>
                        <a:t>P</a:t>
                      </a:r>
                      <a:endParaRPr lang="en-US" sz="700" b="1" i="0" u="none" strike="noStrike" dirty="0">
                        <a:solidFill>
                          <a:srgbClr val="000000"/>
                        </a:solidFill>
                        <a:effectLst/>
                        <a:latin typeface="Arial" panose="020B0604020202020204" pitchFamily="34" charset="0"/>
                        <a:cs typeface="Arial" panose="020B0604020202020204" pitchFamily="34" charset="0"/>
                      </a:endParaRPr>
                    </a:p>
                  </a:txBody>
                  <a:tcPr marL="6602" marR="6602" marT="660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ctr"/>
                      <a:r>
                        <a:rPr lang="en-US" sz="700" b="1" u="none" strike="noStrike" dirty="0">
                          <a:effectLst/>
                          <a:latin typeface="Arial" panose="020B0604020202020204" pitchFamily="34" charset="0"/>
                          <a:cs typeface="Arial" panose="020B0604020202020204" pitchFamily="34" charset="0"/>
                        </a:rPr>
                        <a:t>Financial Management / Grants Management</a:t>
                      </a:r>
                      <a:endParaRPr lang="en-US" sz="700" b="1" i="0" u="none" strike="noStrike" dirty="0">
                        <a:solidFill>
                          <a:srgbClr val="000000"/>
                        </a:solidFill>
                        <a:effectLst/>
                        <a:latin typeface="Arial" panose="020B0604020202020204" pitchFamily="34" charset="0"/>
                        <a:cs typeface="Arial" panose="020B0604020202020204" pitchFamily="34" charset="0"/>
                      </a:endParaRPr>
                    </a:p>
                  </a:txBody>
                  <a:tcPr marL="6602" marR="6602" marT="660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268263169"/>
                  </a:ext>
                </a:extLst>
              </a:tr>
              <a:tr h="269263">
                <a:tc>
                  <a:txBody>
                    <a:bodyPr/>
                    <a:lstStyle/>
                    <a:p>
                      <a:pPr algn="ctr" fontAlgn="ctr"/>
                      <a:r>
                        <a:rPr lang="en-US" sz="700" b="1" u="none" strike="noStrike" dirty="0">
                          <a:effectLst/>
                          <a:latin typeface="Arial" panose="020B0604020202020204" pitchFamily="34" charset="0"/>
                          <a:cs typeface="Arial" panose="020B0604020202020204" pitchFamily="34" charset="0"/>
                        </a:rPr>
                        <a:t>YMCA</a:t>
                      </a:r>
                      <a:endParaRPr lang="en-US" sz="700" b="1" i="0" u="none" strike="noStrike" dirty="0">
                        <a:solidFill>
                          <a:srgbClr val="000000"/>
                        </a:solidFill>
                        <a:effectLst/>
                        <a:latin typeface="Arial" panose="020B0604020202020204" pitchFamily="34" charset="0"/>
                        <a:cs typeface="Arial" panose="020B0604020202020204" pitchFamily="34" charset="0"/>
                      </a:endParaRPr>
                    </a:p>
                  </a:txBody>
                  <a:tcPr marL="6602" marR="6602" marT="660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ctr"/>
                      <a:r>
                        <a:rPr lang="en-US" sz="700" b="1" u="none" strike="noStrike" dirty="0">
                          <a:effectLst/>
                          <a:latin typeface="Arial" panose="020B0604020202020204" pitchFamily="34" charset="0"/>
                          <a:cs typeface="Arial" panose="020B0604020202020204" pitchFamily="34" charset="0"/>
                        </a:rPr>
                        <a:t>P</a:t>
                      </a:r>
                      <a:endParaRPr lang="en-US" sz="700" b="1" i="0" u="none" strike="noStrike" dirty="0">
                        <a:solidFill>
                          <a:srgbClr val="000000"/>
                        </a:solidFill>
                        <a:effectLst/>
                        <a:latin typeface="Arial" panose="020B0604020202020204" pitchFamily="34" charset="0"/>
                        <a:cs typeface="Arial" panose="020B0604020202020204" pitchFamily="34" charset="0"/>
                      </a:endParaRPr>
                    </a:p>
                  </a:txBody>
                  <a:tcPr marL="6602" marR="6602" marT="660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ctr"/>
                      <a:r>
                        <a:rPr lang="en-US" sz="700" b="1" u="none" strike="noStrike" dirty="0">
                          <a:effectLst/>
                          <a:latin typeface="Arial" panose="020B0604020202020204" pitchFamily="34" charset="0"/>
                          <a:cs typeface="Arial" panose="020B0604020202020204" pitchFamily="34" charset="0"/>
                        </a:rPr>
                        <a:t>Financial Management / Internal Controls Development / Strategic Planning</a:t>
                      </a:r>
                      <a:endParaRPr lang="en-US" sz="700" b="1" i="0" u="none" strike="noStrike" dirty="0">
                        <a:solidFill>
                          <a:srgbClr val="000000"/>
                        </a:solidFill>
                        <a:effectLst/>
                        <a:latin typeface="Arial" panose="020B0604020202020204" pitchFamily="34" charset="0"/>
                        <a:cs typeface="Arial" panose="020B0604020202020204" pitchFamily="34" charset="0"/>
                      </a:endParaRPr>
                    </a:p>
                  </a:txBody>
                  <a:tcPr marL="6602" marR="6602" marT="660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42507654"/>
                  </a:ext>
                </a:extLst>
              </a:tr>
            </a:tbl>
          </a:graphicData>
        </a:graphic>
      </p:graphicFrame>
    </p:spTree>
    <p:extLst>
      <p:ext uri="{BB962C8B-B14F-4D97-AF65-F5344CB8AC3E}">
        <p14:creationId xmlns:p14="http://schemas.microsoft.com/office/powerpoint/2010/main" val="5448101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52E0BEC6-D25F-2683-DEE7-C3AF7093C3C8}"/>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2C57B176-474D-6D5F-48BE-D66D77F93F13}"/>
              </a:ext>
            </a:extLst>
          </p:cNvPr>
          <p:cNvSpPr/>
          <p:nvPr/>
        </p:nvSpPr>
        <p:spPr>
          <a:xfrm>
            <a:off x="45765" y="-45554"/>
            <a:ext cx="7772400" cy="10175150"/>
          </a:xfrm>
          <a:custGeom>
            <a:avLst/>
            <a:gdLst/>
            <a:ahLst/>
            <a:cxnLst/>
            <a:rect l="l" t="t" r="r" b="b"/>
            <a:pathLst>
              <a:path w="7772400" h="10058400">
                <a:moveTo>
                  <a:pt x="7772399" y="10058399"/>
                </a:moveTo>
                <a:lnTo>
                  <a:pt x="0" y="10058399"/>
                </a:lnTo>
                <a:lnTo>
                  <a:pt x="0" y="0"/>
                </a:lnTo>
                <a:lnTo>
                  <a:pt x="7772399" y="0"/>
                </a:lnTo>
                <a:lnTo>
                  <a:pt x="7772399" y="10058399"/>
                </a:lnTo>
                <a:close/>
              </a:path>
            </a:pathLst>
          </a:custGeom>
          <a:solidFill>
            <a:schemeClr val="bg1"/>
          </a:solidFill>
        </p:spPr>
        <p:txBody>
          <a:bodyPr wrap="square" lIns="0" tIns="0" rIns="0" bIns="0" rtlCol="0"/>
          <a:lstStyle/>
          <a:p>
            <a:endParaRPr dirty="0"/>
          </a:p>
        </p:txBody>
      </p:sp>
      <p:sp>
        <p:nvSpPr>
          <p:cNvPr id="60" name="Rectangle 59">
            <a:extLst>
              <a:ext uri="{FF2B5EF4-FFF2-40B4-BE49-F238E27FC236}">
                <a16:creationId xmlns:a16="http://schemas.microsoft.com/office/drawing/2014/main" id="{8FFBFF2D-1BDA-A80D-002C-D48A34DA44AA}"/>
              </a:ext>
            </a:extLst>
          </p:cNvPr>
          <p:cNvSpPr/>
          <p:nvPr/>
        </p:nvSpPr>
        <p:spPr>
          <a:xfrm>
            <a:off x="-107896" y="-115999"/>
            <a:ext cx="7772400" cy="1145704"/>
          </a:xfrm>
          <a:prstGeom prst="rect">
            <a:avLst/>
          </a:prstGeom>
          <a:solidFill>
            <a:srgbClr val="0A0C2D"/>
          </a:solidFill>
          <a:ln>
            <a:solidFill>
              <a:srgbClr val="0A0C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 name="object 3">
            <a:extLst>
              <a:ext uri="{FF2B5EF4-FFF2-40B4-BE49-F238E27FC236}">
                <a16:creationId xmlns:a16="http://schemas.microsoft.com/office/drawing/2014/main" id="{28243F92-7DC9-02C9-548B-A8E9B0D87294}"/>
              </a:ext>
            </a:extLst>
          </p:cNvPr>
          <p:cNvGrpSpPr/>
          <p:nvPr/>
        </p:nvGrpSpPr>
        <p:grpSpPr>
          <a:xfrm>
            <a:off x="-126380" y="-117323"/>
            <a:ext cx="7767704" cy="9550865"/>
            <a:chOff x="0" y="697166"/>
            <a:chExt cx="7772412" cy="9395975"/>
          </a:xfrm>
        </p:grpSpPr>
        <p:sp>
          <p:nvSpPr>
            <p:cNvPr id="4" name="object 4">
              <a:extLst>
                <a:ext uri="{FF2B5EF4-FFF2-40B4-BE49-F238E27FC236}">
                  <a16:creationId xmlns:a16="http://schemas.microsoft.com/office/drawing/2014/main" id="{806F4522-A661-88F6-4D27-A25DAD544573}"/>
                </a:ext>
              </a:extLst>
            </p:cNvPr>
            <p:cNvSpPr/>
            <p:nvPr/>
          </p:nvSpPr>
          <p:spPr>
            <a:xfrm>
              <a:off x="0" y="697166"/>
              <a:ext cx="1531620" cy="9361234"/>
            </a:xfrm>
            <a:custGeom>
              <a:avLst/>
              <a:gdLst/>
              <a:ahLst/>
              <a:cxnLst/>
              <a:rect l="l" t="t" r="r" b="b"/>
              <a:pathLst>
                <a:path w="1531620" h="10058400">
                  <a:moveTo>
                    <a:pt x="0" y="10058399"/>
                  </a:moveTo>
                  <a:lnTo>
                    <a:pt x="0" y="0"/>
                  </a:lnTo>
                  <a:lnTo>
                    <a:pt x="1531046" y="0"/>
                  </a:lnTo>
                  <a:lnTo>
                    <a:pt x="1531046" y="10058399"/>
                  </a:lnTo>
                  <a:lnTo>
                    <a:pt x="0" y="10058399"/>
                  </a:lnTo>
                  <a:close/>
                </a:path>
              </a:pathLst>
            </a:custGeom>
            <a:solidFill>
              <a:srgbClr val="0A0C2D"/>
            </a:solidFill>
          </p:spPr>
          <p:txBody>
            <a:bodyPr wrap="square" lIns="0" tIns="0" rIns="0" bIns="0" rtlCol="0"/>
            <a:lstStyle/>
            <a:p>
              <a:endParaRPr dirty="0"/>
            </a:p>
          </p:txBody>
        </p:sp>
        <p:sp>
          <p:nvSpPr>
            <p:cNvPr id="5" name="object 5">
              <a:extLst>
                <a:ext uri="{FF2B5EF4-FFF2-40B4-BE49-F238E27FC236}">
                  <a16:creationId xmlns:a16="http://schemas.microsoft.com/office/drawing/2014/main" id="{D29B4696-65C4-5554-886A-E326C401479C}"/>
                </a:ext>
              </a:extLst>
            </p:cNvPr>
            <p:cNvSpPr/>
            <p:nvPr/>
          </p:nvSpPr>
          <p:spPr>
            <a:xfrm flipH="1">
              <a:off x="1531045" y="973262"/>
              <a:ext cx="45546" cy="277053"/>
            </a:xfrm>
            <a:custGeom>
              <a:avLst/>
              <a:gdLst/>
              <a:ahLst/>
              <a:cxnLst/>
              <a:rect l="l" t="t" r="r" b="b"/>
              <a:pathLst>
                <a:path h="1250315">
                  <a:moveTo>
                    <a:pt x="0" y="0"/>
                  </a:moveTo>
                  <a:lnTo>
                    <a:pt x="0" y="1249820"/>
                  </a:lnTo>
                </a:path>
                <a:path h="1250315">
                  <a:moveTo>
                    <a:pt x="0" y="0"/>
                  </a:moveTo>
                  <a:lnTo>
                    <a:pt x="0" y="1249820"/>
                  </a:lnTo>
                </a:path>
              </a:pathLst>
            </a:custGeom>
            <a:ln w="14591">
              <a:solidFill>
                <a:srgbClr val="000000"/>
              </a:solidFill>
            </a:ln>
          </p:spPr>
          <p:txBody>
            <a:bodyPr wrap="square" lIns="0" tIns="0" rIns="0" bIns="0" rtlCol="0"/>
            <a:lstStyle/>
            <a:p>
              <a:endParaRPr/>
            </a:p>
          </p:txBody>
        </p:sp>
        <p:sp>
          <p:nvSpPr>
            <p:cNvPr id="6" name="object 6">
              <a:extLst>
                <a:ext uri="{FF2B5EF4-FFF2-40B4-BE49-F238E27FC236}">
                  <a16:creationId xmlns:a16="http://schemas.microsoft.com/office/drawing/2014/main" id="{0ECF41D6-C6B8-C6C7-513A-1192CC0B4D10}"/>
                </a:ext>
              </a:extLst>
            </p:cNvPr>
            <p:cNvSpPr/>
            <p:nvPr/>
          </p:nvSpPr>
          <p:spPr>
            <a:xfrm>
              <a:off x="1412895" y="1284421"/>
              <a:ext cx="6220775" cy="8808720"/>
            </a:xfrm>
            <a:custGeom>
              <a:avLst/>
              <a:gdLst/>
              <a:ahLst/>
              <a:cxnLst/>
              <a:rect l="l" t="t" r="r" b="b"/>
              <a:pathLst>
                <a:path w="6320790" h="8808720">
                  <a:moveTo>
                    <a:pt x="6320764" y="64604"/>
                  </a:moveTo>
                  <a:lnTo>
                    <a:pt x="0" y="64604"/>
                  </a:lnTo>
                  <a:lnTo>
                    <a:pt x="0" y="8808568"/>
                  </a:lnTo>
                  <a:lnTo>
                    <a:pt x="6320764" y="8808568"/>
                  </a:lnTo>
                  <a:lnTo>
                    <a:pt x="6320764" y="64604"/>
                  </a:lnTo>
                  <a:close/>
                </a:path>
                <a:path w="6320790" h="8808720">
                  <a:moveTo>
                    <a:pt x="6320764" y="0"/>
                  </a:moveTo>
                  <a:lnTo>
                    <a:pt x="0" y="0"/>
                  </a:lnTo>
                  <a:lnTo>
                    <a:pt x="0" y="7454"/>
                  </a:lnTo>
                  <a:lnTo>
                    <a:pt x="6320764" y="7454"/>
                  </a:lnTo>
                  <a:lnTo>
                    <a:pt x="6320764" y="0"/>
                  </a:lnTo>
                  <a:close/>
                </a:path>
              </a:pathLst>
            </a:custGeom>
            <a:solidFill>
              <a:srgbClr val="363B66"/>
            </a:solidFill>
          </p:spPr>
          <p:txBody>
            <a:bodyPr wrap="square" lIns="0" tIns="0" rIns="0" bIns="0" rtlCol="0"/>
            <a:lstStyle/>
            <a:p>
              <a:endParaRPr dirty="0"/>
            </a:p>
          </p:txBody>
        </p:sp>
        <p:sp>
          <p:nvSpPr>
            <p:cNvPr id="7" name="object 7">
              <a:extLst>
                <a:ext uri="{FF2B5EF4-FFF2-40B4-BE49-F238E27FC236}">
                  <a16:creationId xmlns:a16="http://schemas.microsoft.com/office/drawing/2014/main" id="{80B084A1-F1B5-B324-DF43-E0417EE9232E}"/>
                </a:ext>
              </a:extLst>
            </p:cNvPr>
            <p:cNvSpPr/>
            <p:nvPr/>
          </p:nvSpPr>
          <p:spPr>
            <a:xfrm>
              <a:off x="861174" y="954408"/>
              <a:ext cx="1137285" cy="286166"/>
            </a:xfrm>
            <a:custGeom>
              <a:avLst/>
              <a:gdLst/>
              <a:ahLst/>
              <a:cxnLst/>
              <a:rect l="l" t="t" r="r" b="b"/>
              <a:pathLst>
                <a:path w="1137285" h="1185545">
                  <a:moveTo>
                    <a:pt x="1136942" y="592569"/>
                  </a:moveTo>
                  <a:lnTo>
                    <a:pt x="1135062" y="543966"/>
                  </a:lnTo>
                  <a:lnTo>
                    <a:pt x="1129499" y="496443"/>
                  </a:lnTo>
                  <a:lnTo>
                    <a:pt x="1120419" y="450151"/>
                  </a:lnTo>
                  <a:lnTo>
                    <a:pt x="1107960" y="405244"/>
                  </a:lnTo>
                  <a:lnTo>
                    <a:pt x="1092276" y="361886"/>
                  </a:lnTo>
                  <a:lnTo>
                    <a:pt x="1073492" y="320230"/>
                  </a:lnTo>
                  <a:lnTo>
                    <a:pt x="1051775" y="280403"/>
                  </a:lnTo>
                  <a:lnTo>
                    <a:pt x="1027264" y="242582"/>
                  </a:lnTo>
                  <a:lnTo>
                    <a:pt x="1000112" y="206908"/>
                  </a:lnTo>
                  <a:lnTo>
                    <a:pt x="970457" y="173532"/>
                  </a:lnTo>
                  <a:lnTo>
                    <a:pt x="938441" y="142621"/>
                  </a:lnTo>
                  <a:lnTo>
                    <a:pt x="904214" y="114312"/>
                  </a:lnTo>
                  <a:lnTo>
                    <a:pt x="867930" y="88760"/>
                  </a:lnTo>
                  <a:lnTo>
                    <a:pt x="829729" y="66128"/>
                  </a:lnTo>
                  <a:lnTo>
                    <a:pt x="789762" y="46558"/>
                  </a:lnTo>
                  <a:lnTo>
                    <a:pt x="748169" y="30200"/>
                  </a:lnTo>
                  <a:lnTo>
                    <a:pt x="705091" y="17221"/>
                  </a:lnTo>
                  <a:lnTo>
                    <a:pt x="660692" y="7747"/>
                  </a:lnTo>
                  <a:lnTo>
                    <a:pt x="615099" y="1955"/>
                  </a:lnTo>
                  <a:lnTo>
                    <a:pt x="568477" y="0"/>
                  </a:lnTo>
                  <a:lnTo>
                    <a:pt x="521855" y="1955"/>
                  </a:lnTo>
                  <a:lnTo>
                    <a:pt x="476275" y="7747"/>
                  </a:lnTo>
                  <a:lnTo>
                    <a:pt x="431888" y="17221"/>
                  </a:lnTo>
                  <a:lnTo>
                    <a:pt x="388823" y="30200"/>
                  </a:lnTo>
                  <a:lnTo>
                    <a:pt x="347230" y="46558"/>
                  </a:lnTo>
                  <a:lnTo>
                    <a:pt x="307263" y="66128"/>
                  </a:lnTo>
                  <a:lnTo>
                    <a:pt x="269062" y="88760"/>
                  </a:lnTo>
                  <a:lnTo>
                    <a:pt x="232765" y="114312"/>
                  </a:lnTo>
                  <a:lnTo>
                    <a:pt x="198551" y="142621"/>
                  </a:lnTo>
                  <a:lnTo>
                    <a:pt x="166535" y="173532"/>
                  </a:lnTo>
                  <a:lnTo>
                    <a:pt x="136867" y="206908"/>
                  </a:lnTo>
                  <a:lnTo>
                    <a:pt x="109702" y="242582"/>
                  </a:lnTo>
                  <a:lnTo>
                    <a:pt x="85191" y="280403"/>
                  </a:lnTo>
                  <a:lnTo>
                    <a:pt x="63461" y="320230"/>
                  </a:lnTo>
                  <a:lnTo>
                    <a:pt x="44691" y="361886"/>
                  </a:lnTo>
                  <a:lnTo>
                    <a:pt x="28994" y="405244"/>
                  </a:lnTo>
                  <a:lnTo>
                    <a:pt x="16522" y="450151"/>
                  </a:lnTo>
                  <a:lnTo>
                    <a:pt x="7442" y="496443"/>
                  </a:lnTo>
                  <a:lnTo>
                    <a:pt x="1892" y="543966"/>
                  </a:lnTo>
                  <a:lnTo>
                    <a:pt x="0" y="592569"/>
                  </a:lnTo>
                  <a:lnTo>
                    <a:pt x="1892" y="641184"/>
                  </a:lnTo>
                  <a:lnTo>
                    <a:pt x="7442" y="688708"/>
                  </a:lnTo>
                  <a:lnTo>
                    <a:pt x="16522" y="734999"/>
                  </a:lnTo>
                  <a:lnTo>
                    <a:pt x="28981" y="779894"/>
                  </a:lnTo>
                  <a:lnTo>
                    <a:pt x="44678" y="823252"/>
                  </a:lnTo>
                  <a:lnTo>
                    <a:pt x="63449" y="864920"/>
                  </a:lnTo>
                  <a:lnTo>
                    <a:pt x="85166" y="904735"/>
                  </a:lnTo>
                  <a:lnTo>
                    <a:pt x="109677" y="942568"/>
                  </a:lnTo>
                  <a:lnTo>
                    <a:pt x="136829" y="978242"/>
                  </a:lnTo>
                  <a:lnTo>
                    <a:pt x="166497" y="1011605"/>
                  </a:lnTo>
                  <a:lnTo>
                    <a:pt x="198513" y="1042517"/>
                  </a:lnTo>
                  <a:lnTo>
                    <a:pt x="232727" y="1070825"/>
                  </a:lnTo>
                  <a:lnTo>
                    <a:pt x="269011" y="1096378"/>
                  </a:lnTo>
                  <a:lnTo>
                    <a:pt x="307213" y="1119022"/>
                  </a:lnTo>
                  <a:lnTo>
                    <a:pt x="347192" y="1138593"/>
                  </a:lnTo>
                  <a:lnTo>
                    <a:pt x="388785" y="1154938"/>
                  </a:lnTo>
                  <a:lnTo>
                    <a:pt x="431850" y="1167930"/>
                  </a:lnTo>
                  <a:lnTo>
                    <a:pt x="476262" y="1177391"/>
                  </a:lnTo>
                  <a:lnTo>
                    <a:pt x="521843" y="1183182"/>
                  </a:lnTo>
                  <a:lnTo>
                    <a:pt x="568477" y="1185151"/>
                  </a:lnTo>
                  <a:lnTo>
                    <a:pt x="615099" y="1183182"/>
                  </a:lnTo>
                  <a:lnTo>
                    <a:pt x="660692" y="1177391"/>
                  </a:lnTo>
                  <a:lnTo>
                    <a:pt x="705091" y="1167930"/>
                  </a:lnTo>
                  <a:lnTo>
                    <a:pt x="748169" y="1154938"/>
                  </a:lnTo>
                  <a:lnTo>
                    <a:pt x="789762" y="1138593"/>
                  </a:lnTo>
                  <a:lnTo>
                    <a:pt x="829729" y="1119022"/>
                  </a:lnTo>
                  <a:lnTo>
                    <a:pt x="867930" y="1096378"/>
                  </a:lnTo>
                  <a:lnTo>
                    <a:pt x="904214" y="1070825"/>
                  </a:lnTo>
                  <a:lnTo>
                    <a:pt x="938441" y="1042517"/>
                  </a:lnTo>
                  <a:lnTo>
                    <a:pt x="970457" y="1011605"/>
                  </a:lnTo>
                  <a:lnTo>
                    <a:pt x="1000112" y="978242"/>
                  </a:lnTo>
                  <a:lnTo>
                    <a:pt x="1027264" y="942568"/>
                  </a:lnTo>
                  <a:lnTo>
                    <a:pt x="1051775" y="904735"/>
                  </a:lnTo>
                  <a:lnTo>
                    <a:pt x="1073492" y="864920"/>
                  </a:lnTo>
                  <a:lnTo>
                    <a:pt x="1092276" y="823252"/>
                  </a:lnTo>
                  <a:lnTo>
                    <a:pt x="1107960" y="779894"/>
                  </a:lnTo>
                  <a:lnTo>
                    <a:pt x="1120419" y="734999"/>
                  </a:lnTo>
                  <a:lnTo>
                    <a:pt x="1129499" y="688708"/>
                  </a:lnTo>
                  <a:lnTo>
                    <a:pt x="1135062" y="641184"/>
                  </a:lnTo>
                  <a:lnTo>
                    <a:pt x="1136942" y="592569"/>
                  </a:lnTo>
                  <a:close/>
                </a:path>
              </a:pathLst>
            </a:custGeom>
            <a:solidFill>
              <a:srgbClr val="0A0C2D"/>
            </a:solidFill>
          </p:spPr>
          <p:txBody>
            <a:bodyPr wrap="square" lIns="0" tIns="0" rIns="0" bIns="0" rtlCol="0"/>
            <a:lstStyle/>
            <a:p>
              <a:endParaRPr/>
            </a:p>
          </p:txBody>
        </p:sp>
        <p:sp>
          <p:nvSpPr>
            <p:cNvPr id="8" name="object 8">
              <a:extLst>
                <a:ext uri="{FF2B5EF4-FFF2-40B4-BE49-F238E27FC236}">
                  <a16:creationId xmlns:a16="http://schemas.microsoft.com/office/drawing/2014/main" id="{130DB8AE-6630-1B03-7455-19E93E220C91}"/>
                </a:ext>
              </a:extLst>
            </p:cNvPr>
            <p:cNvSpPr/>
            <p:nvPr/>
          </p:nvSpPr>
          <p:spPr>
            <a:xfrm>
              <a:off x="572452" y="917543"/>
              <a:ext cx="419100" cy="341902"/>
            </a:xfrm>
            <a:custGeom>
              <a:avLst/>
              <a:gdLst/>
              <a:ahLst/>
              <a:cxnLst/>
              <a:rect l="l" t="t" r="r" b="b"/>
              <a:pathLst>
                <a:path w="419100" h="436244">
                  <a:moveTo>
                    <a:pt x="419100" y="198678"/>
                  </a:moveTo>
                  <a:lnTo>
                    <a:pt x="400050" y="123405"/>
                  </a:lnTo>
                  <a:lnTo>
                    <a:pt x="375158" y="82511"/>
                  </a:lnTo>
                  <a:lnTo>
                    <a:pt x="342519" y="48399"/>
                  </a:lnTo>
                  <a:lnTo>
                    <a:pt x="303377" y="22390"/>
                  </a:lnTo>
                  <a:lnTo>
                    <a:pt x="259016" y="5816"/>
                  </a:lnTo>
                  <a:lnTo>
                    <a:pt x="210693" y="0"/>
                  </a:lnTo>
                  <a:lnTo>
                    <a:pt x="162394" y="5816"/>
                  </a:lnTo>
                  <a:lnTo>
                    <a:pt x="118059" y="22390"/>
                  </a:lnTo>
                  <a:lnTo>
                    <a:pt x="78943" y="48399"/>
                  </a:lnTo>
                  <a:lnTo>
                    <a:pt x="46304" y="82511"/>
                  </a:lnTo>
                  <a:lnTo>
                    <a:pt x="21424" y="123405"/>
                  </a:lnTo>
                  <a:lnTo>
                    <a:pt x="5562" y="169773"/>
                  </a:lnTo>
                  <a:lnTo>
                    <a:pt x="0" y="220281"/>
                  </a:lnTo>
                  <a:lnTo>
                    <a:pt x="5562" y="270789"/>
                  </a:lnTo>
                  <a:lnTo>
                    <a:pt x="21424" y="317157"/>
                  </a:lnTo>
                  <a:lnTo>
                    <a:pt x="46304" y="358051"/>
                  </a:lnTo>
                  <a:lnTo>
                    <a:pt x="78943" y="392163"/>
                  </a:lnTo>
                  <a:lnTo>
                    <a:pt x="118059" y="418172"/>
                  </a:lnTo>
                  <a:lnTo>
                    <a:pt x="162394" y="434746"/>
                  </a:lnTo>
                  <a:lnTo>
                    <a:pt x="171094" y="435787"/>
                  </a:lnTo>
                  <a:lnTo>
                    <a:pt x="250291" y="435787"/>
                  </a:lnTo>
                  <a:lnTo>
                    <a:pt x="303339" y="418172"/>
                  </a:lnTo>
                  <a:lnTo>
                    <a:pt x="342480" y="392163"/>
                  </a:lnTo>
                  <a:lnTo>
                    <a:pt x="375132" y="358051"/>
                  </a:lnTo>
                  <a:lnTo>
                    <a:pt x="400037" y="317157"/>
                  </a:lnTo>
                  <a:lnTo>
                    <a:pt x="415899" y="270789"/>
                  </a:lnTo>
                  <a:lnTo>
                    <a:pt x="419100" y="241858"/>
                  </a:lnTo>
                  <a:lnTo>
                    <a:pt x="419100" y="198678"/>
                  </a:lnTo>
                  <a:close/>
                </a:path>
              </a:pathLst>
            </a:custGeom>
            <a:solidFill>
              <a:srgbClr val="0A0C2D">
                <a:alpha val="52549"/>
              </a:srgbClr>
            </a:solidFill>
          </p:spPr>
          <p:txBody>
            <a:bodyPr wrap="square" lIns="0" tIns="0" rIns="0" bIns="0" rtlCol="0"/>
            <a:lstStyle/>
            <a:p>
              <a:endParaRPr/>
            </a:p>
          </p:txBody>
        </p:sp>
        <p:sp>
          <p:nvSpPr>
            <p:cNvPr id="9" name="object 9">
              <a:extLst>
                <a:ext uri="{FF2B5EF4-FFF2-40B4-BE49-F238E27FC236}">
                  <a16:creationId xmlns:a16="http://schemas.microsoft.com/office/drawing/2014/main" id="{2049F64F-78F7-93CC-60B5-FDEF1B352553}"/>
                </a:ext>
              </a:extLst>
            </p:cNvPr>
            <p:cNvSpPr/>
            <p:nvPr/>
          </p:nvSpPr>
          <p:spPr>
            <a:xfrm>
              <a:off x="381622" y="973262"/>
              <a:ext cx="616585" cy="404572"/>
            </a:xfrm>
            <a:custGeom>
              <a:avLst/>
              <a:gdLst/>
              <a:ahLst/>
              <a:cxnLst/>
              <a:rect l="l" t="t" r="r" b="b"/>
              <a:pathLst>
                <a:path w="616585" h="542925">
                  <a:moveTo>
                    <a:pt x="616013" y="516153"/>
                  </a:moveTo>
                  <a:lnTo>
                    <a:pt x="298805" y="0"/>
                  </a:lnTo>
                  <a:lnTo>
                    <a:pt x="0" y="542569"/>
                  </a:lnTo>
                  <a:lnTo>
                    <a:pt x="154025" y="542569"/>
                  </a:lnTo>
                  <a:lnTo>
                    <a:pt x="616013" y="525957"/>
                  </a:lnTo>
                  <a:lnTo>
                    <a:pt x="616013" y="516153"/>
                  </a:lnTo>
                  <a:close/>
                </a:path>
              </a:pathLst>
            </a:custGeom>
            <a:solidFill>
              <a:srgbClr val="0A0C2D">
                <a:alpha val="70979"/>
              </a:srgbClr>
            </a:solidFill>
          </p:spPr>
          <p:txBody>
            <a:bodyPr wrap="square" lIns="0" tIns="0" rIns="0" bIns="0" rtlCol="0"/>
            <a:lstStyle/>
            <a:p>
              <a:endParaRPr/>
            </a:p>
          </p:txBody>
        </p:sp>
        <p:sp>
          <p:nvSpPr>
            <p:cNvPr id="10" name="object 10">
              <a:extLst>
                <a:ext uri="{FF2B5EF4-FFF2-40B4-BE49-F238E27FC236}">
                  <a16:creationId xmlns:a16="http://schemas.microsoft.com/office/drawing/2014/main" id="{035214D5-099C-2149-EA91-C2CB93C9DFFA}"/>
                </a:ext>
              </a:extLst>
            </p:cNvPr>
            <p:cNvSpPr/>
            <p:nvPr/>
          </p:nvSpPr>
          <p:spPr>
            <a:xfrm>
              <a:off x="539508" y="937462"/>
              <a:ext cx="447675" cy="303530"/>
            </a:xfrm>
            <a:custGeom>
              <a:avLst/>
              <a:gdLst/>
              <a:ahLst/>
              <a:cxnLst/>
              <a:rect l="l" t="t" r="r" b="b"/>
              <a:pathLst>
                <a:path w="447675" h="303530">
                  <a:moveTo>
                    <a:pt x="447675" y="139712"/>
                  </a:moveTo>
                  <a:lnTo>
                    <a:pt x="427101" y="85839"/>
                  </a:lnTo>
                  <a:lnTo>
                    <a:pt x="400545" y="57378"/>
                  </a:lnTo>
                  <a:lnTo>
                    <a:pt x="365709" y="33655"/>
                  </a:lnTo>
                  <a:lnTo>
                    <a:pt x="323938" y="15570"/>
                  </a:lnTo>
                  <a:lnTo>
                    <a:pt x="276580" y="4038"/>
                  </a:lnTo>
                  <a:lnTo>
                    <a:pt x="224980" y="0"/>
                  </a:lnTo>
                  <a:lnTo>
                    <a:pt x="173405" y="4038"/>
                  </a:lnTo>
                  <a:lnTo>
                    <a:pt x="126060" y="15570"/>
                  </a:lnTo>
                  <a:lnTo>
                    <a:pt x="84277" y="33655"/>
                  </a:lnTo>
                  <a:lnTo>
                    <a:pt x="49441" y="57378"/>
                  </a:lnTo>
                  <a:lnTo>
                    <a:pt x="22872" y="85839"/>
                  </a:lnTo>
                  <a:lnTo>
                    <a:pt x="0" y="153238"/>
                  </a:lnTo>
                  <a:lnTo>
                    <a:pt x="5943" y="188366"/>
                  </a:lnTo>
                  <a:lnTo>
                    <a:pt x="49441" y="249085"/>
                  </a:lnTo>
                  <a:lnTo>
                    <a:pt x="84277" y="272808"/>
                  </a:lnTo>
                  <a:lnTo>
                    <a:pt x="126060" y="290893"/>
                  </a:lnTo>
                  <a:lnTo>
                    <a:pt x="173405" y="302425"/>
                  </a:lnTo>
                  <a:lnTo>
                    <a:pt x="183311" y="303199"/>
                  </a:lnTo>
                  <a:lnTo>
                    <a:pt x="266636" y="303199"/>
                  </a:lnTo>
                  <a:lnTo>
                    <a:pt x="447675" y="303199"/>
                  </a:lnTo>
                  <a:lnTo>
                    <a:pt x="447675" y="166751"/>
                  </a:lnTo>
                  <a:lnTo>
                    <a:pt x="447675" y="139712"/>
                  </a:lnTo>
                  <a:close/>
                </a:path>
              </a:pathLst>
            </a:custGeom>
            <a:solidFill>
              <a:srgbClr val="0A0C2D">
                <a:alpha val="98429"/>
              </a:srgbClr>
            </a:solidFill>
          </p:spPr>
          <p:txBody>
            <a:bodyPr wrap="square" lIns="0" tIns="0" rIns="0" bIns="0" rtlCol="0"/>
            <a:lstStyle/>
            <a:p>
              <a:endParaRPr/>
            </a:p>
          </p:txBody>
        </p:sp>
        <p:sp>
          <p:nvSpPr>
            <p:cNvPr id="11" name="object 11">
              <a:extLst>
                <a:ext uri="{FF2B5EF4-FFF2-40B4-BE49-F238E27FC236}">
                  <a16:creationId xmlns:a16="http://schemas.microsoft.com/office/drawing/2014/main" id="{0B228C23-3B6C-52ED-5675-4A9150B1AB29}"/>
                </a:ext>
              </a:extLst>
            </p:cNvPr>
            <p:cNvSpPr/>
            <p:nvPr/>
          </p:nvSpPr>
          <p:spPr>
            <a:xfrm>
              <a:off x="197064" y="9635864"/>
              <a:ext cx="1038860" cy="391160"/>
            </a:xfrm>
            <a:custGeom>
              <a:avLst/>
              <a:gdLst/>
              <a:ahLst/>
              <a:cxnLst/>
              <a:rect l="l" t="t" r="r" b="b"/>
              <a:pathLst>
                <a:path w="1038860" h="391159">
                  <a:moveTo>
                    <a:pt x="0" y="0"/>
                  </a:moveTo>
                  <a:lnTo>
                    <a:pt x="1038644" y="0"/>
                  </a:lnTo>
                  <a:lnTo>
                    <a:pt x="1038644" y="391061"/>
                  </a:lnTo>
                  <a:lnTo>
                    <a:pt x="0" y="391061"/>
                  </a:lnTo>
                  <a:lnTo>
                    <a:pt x="0" y="0"/>
                  </a:lnTo>
                </a:path>
                <a:path w="1038860" h="391159">
                  <a:moveTo>
                    <a:pt x="0" y="0"/>
                  </a:moveTo>
                  <a:lnTo>
                    <a:pt x="1038644" y="0"/>
                  </a:lnTo>
                  <a:lnTo>
                    <a:pt x="1038644" y="391061"/>
                  </a:lnTo>
                  <a:lnTo>
                    <a:pt x="0" y="391061"/>
                  </a:lnTo>
                  <a:lnTo>
                    <a:pt x="0" y="0"/>
                  </a:lnTo>
                </a:path>
              </a:pathLst>
            </a:custGeom>
            <a:ln w="47786">
              <a:solidFill>
                <a:srgbClr val="000000"/>
              </a:solidFill>
            </a:ln>
          </p:spPr>
          <p:txBody>
            <a:bodyPr wrap="square" lIns="0" tIns="0" rIns="0" bIns="0" rtlCol="0"/>
            <a:lstStyle/>
            <a:p>
              <a:endParaRPr/>
            </a:p>
          </p:txBody>
        </p:sp>
        <p:sp>
          <p:nvSpPr>
            <p:cNvPr id="12" name="object 12">
              <a:extLst>
                <a:ext uri="{FF2B5EF4-FFF2-40B4-BE49-F238E27FC236}">
                  <a16:creationId xmlns:a16="http://schemas.microsoft.com/office/drawing/2014/main" id="{5CA6D60D-9883-8E8A-CA93-5024A2E10970}"/>
                </a:ext>
              </a:extLst>
            </p:cNvPr>
            <p:cNvSpPr/>
            <p:nvPr/>
          </p:nvSpPr>
          <p:spPr>
            <a:xfrm>
              <a:off x="1550733" y="1748840"/>
              <a:ext cx="5822315" cy="0"/>
            </a:xfrm>
            <a:custGeom>
              <a:avLst/>
              <a:gdLst/>
              <a:ahLst/>
              <a:cxnLst/>
              <a:rect l="l" t="t" r="r" b="b"/>
              <a:pathLst>
                <a:path w="5822315">
                  <a:moveTo>
                    <a:pt x="0" y="0"/>
                  </a:moveTo>
                  <a:lnTo>
                    <a:pt x="5821812" y="0"/>
                  </a:lnTo>
                </a:path>
              </a:pathLst>
            </a:custGeom>
            <a:ln w="70416">
              <a:solidFill>
                <a:srgbClr val="F1F0EC"/>
              </a:solidFill>
            </a:ln>
          </p:spPr>
          <p:txBody>
            <a:bodyPr wrap="square" lIns="0" tIns="0" rIns="0" bIns="0" rtlCol="0"/>
            <a:lstStyle/>
            <a:p>
              <a:endParaRPr/>
            </a:p>
          </p:txBody>
        </p:sp>
        <p:pic>
          <p:nvPicPr>
            <p:cNvPr id="13" name="object 13">
              <a:extLst>
                <a:ext uri="{FF2B5EF4-FFF2-40B4-BE49-F238E27FC236}">
                  <a16:creationId xmlns:a16="http://schemas.microsoft.com/office/drawing/2014/main" id="{49B8C8AA-4554-4E8D-8886-1EEC0F6B42EE}"/>
                </a:ext>
              </a:extLst>
            </p:cNvPr>
            <p:cNvPicPr/>
            <p:nvPr/>
          </p:nvPicPr>
          <p:blipFill>
            <a:blip r:embed="rId3" cstate="print"/>
            <a:stretch>
              <a:fillRect/>
            </a:stretch>
          </p:blipFill>
          <p:spPr>
            <a:xfrm>
              <a:off x="7390227" y="1643215"/>
              <a:ext cx="209384" cy="211250"/>
            </a:xfrm>
            <a:prstGeom prst="rect">
              <a:avLst/>
            </a:prstGeom>
          </p:spPr>
        </p:pic>
        <p:sp>
          <p:nvSpPr>
            <p:cNvPr id="14" name="object 14">
              <a:extLst>
                <a:ext uri="{FF2B5EF4-FFF2-40B4-BE49-F238E27FC236}">
                  <a16:creationId xmlns:a16="http://schemas.microsoft.com/office/drawing/2014/main" id="{B22517C4-3FB7-EBD8-EC9B-FD47E48B4F81}"/>
                </a:ext>
              </a:extLst>
            </p:cNvPr>
            <p:cNvSpPr/>
            <p:nvPr/>
          </p:nvSpPr>
          <p:spPr>
            <a:xfrm>
              <a:off x="7390227" y="1643215"/>
              <a:ext cx="209550" cy="211454"/>
            </a:xfrm>
            <a:custGeom>
              <a:avLst/>
              <a:gdLst/>
              <a:ahLst/>
              <a:cxnLst/>
              <a:rect l="l" t="t" r="r" b="b"/>
              <a:pathLst>
                <a:path w="209550" h="211455">
                  <a:moveTo>
                    <a:pt x="209384" y="105625"/>
                  </a:moveTo>
                  <a:lnTo>
                    <a:pt x="209384" y="112510"/>
                  </a:lnTo>
                  <a:lnTo>
                    <a:pt x="208763" y="119395"/>
                  </a:lnTo>
                  <a:lnTo>
                    <a:pt x="195580" y="158672"/>
                  </a:lnTo>
                  <a:lnTo>
                    <a:pt x="168748" y="189656"/>
                  </a:lnTo>
                  <a:lnTo>
                    <a:pt x="131989" y="207964"/>
                  </a:lnTo>
                  <a:lnTo>
                    <a:pt x="111671" y="211250"/>
                  </a:lnTo>
                  <a:lnTo>
                    <a:pt x="104692" y="211250"/>
                  </a:lnTo>
                  <a:lnTo>
                    <a:pt x="97712" y="211250"/>
                  </a:lnTo>
                  <a:lnTo>
                    <a:pt x="58162" y="200610"/>
                  </a:lnTo>
                  <a:lnTo>
                    <a:pt x="25746" y="175572"/>
                  </a:lnTo>
                  <a:lnTo>
                    <a:pt x="17526" y="164462"/>
                  </a:lnTo>
                  <a:lnTo>
                    <a:pt x="13648" y="158672"/>
                  </a:lnTo>
                  <a:lnTo>
                    <a:pt x="775" y="119395"/>
                  </a:lnTo>
                  <a:lnTo>
                    <a:pt x="0" y="112667"/>
                  </a:lnTo>
                  <a:lnTo>
                    <a:pt x="0" y="105625"/>
                  </a:lnTo>
                  <a:lnTo>
                    <a:pt x="0" y="98583"/>
                  </a:lnTo>
                  <a:lnTo>
                    <a:pt x="7910" y="65096"/>
                  </a:lnTo>
                  <a:lnTo>
                    <a:pt x="10547" y="58680"/>
                  </a:lnTo>
                  <a:lnTo>
                    <a:pt x="30554" y="30826"/>
                  </a:lnTo>
                  <a:lnTo>
                    <a:pt x="35362" y="25976"/>
                  </a:lnTo>
                  <a:lnTo>
                    <a:pt x="70880" y="5320"/>
                  </a:lnTo>
                  <a:lnTo>
                    <a:pt x="97712" y="0"/>
                  </a:lnTo>
                  <a:lnTo>
                    <a:pt x="104692" y="0"/>
                  </a:lnTo>
                  <a:lnTo>
                    <a:pt x="111671" y="0"/>
                  </a:lnTo>
                  <a:lnTo>
                    <a:pt x="151221" y="10640"/>
                  </a:lnTo>
                  <a:lnTo>
                    <a:pt x="163009" y="17682"/>
                  </a:lnTo>
                  <a:lnTo>
                    <a:pt x="168748" y="21438"/>
                  </a:lnTo>
                  <a:lnTo>
                    <a:pt x="174021" y="25976"/>
                  </a:lnTo>
                  <a:lnTo>
                    <a:pt x="178829" y="30826"/>
                  </a:lnTo>
                  <a:lnTo>
                    <a:pt x="183637" y="35677"/>
                  </a:lnTo>
                  <a:lnTo>
                    <a:pt x="187980" y="40998"/>
                  </a:lnTo>
                  <a:lnTo>
                    <a:pt x="191858" y="46788"/>
                  </a:lnTo>
                  <a:lnTo>
                    <a:pt x="195735" y="52578"/>
                  </a:lnTo>
                  <a:lnTo>
                    <a:pt x="208608" y="91855"/>
                  </a:lnTo>
                  <a:lnTo>
                    <a:pt x="209384" y="98583"/>
                  </a:lnTo>
                  <a:lnTo>
                    <a:pt x="209384" y="105625"/>
                  </a:lnTo>
                  <a:close/>
                </a:path>
                <a:path w="209550" h="211455">
                  <a:moveTo>
                    <a:pt x="209384" y="105625"/>
                  </a:moveTo>
                  <a:lnTo>
                    <a:pt x="209384" y="112510"/>
                  </a:lnTo>
                  <a:lnTo>
                    <a:pt x="208763" y="119395"/>
                  </a:lnTo>
                  <a:lnTo>
                    <a:pt x="195580" y="158672"/>
                  </a:lnTo>
                  <a:lnTo>
                    <a:pt x="168748" y="189656"/>
                  </a:lnTo>
                  <a:lnTo>
                    <a:pt x="131989" y="207964"/>
                  </a:lnTo>
                  <a:lnTo>
                    <a:pt x="111671" y="211250"/>
                  </a:lnTo>
                  <a:lnTo>
                    <a:pt x="104692" y="211250"/>
                  </a:lnTo>
                  <a:lnTo>
                    <a:pt x="97712" y="211250"/>
                  </a:lnTo>
                  <a:lnTo>
                    <a:pt x="58162" y="200610"/>
                  </a:lnTo>
                  <a:lnTo>
                    <a:pt x="25746" y="175572"/>
                  </a:lnTo>
                  <a:lnTo>
                    <a:pt x="17526" y="164462"/>
                  </a:lnTo>
                  <a:lnTo>
                    <a:pt x="13648" y="158672"/>
                  </a:lnTo>
                  <a:lnTo>
                    <a:pt x="775" y="119395"/>
                  </a:lnTo>
                  <a:lnTo>
                    <a:pt x="0" y="112667"/>
                  </a:lnTo>
                  <a:lnTo>
                    <a:pt x="0" y="105625"/>
                  </a:lnTo>
                  <a:lnTo>
                    <a:pt x="0" y="98583"/>
                  </a:lnTo>
                  <a:lnTo>
                    <a:pt x="7910" y="65096"/>
                  </a:lnTo>
                  <a:lnTo>
                    <a:pt x="10547" y="58680"/>
                  </a:lnTo>
                  <a:lnTo>
                    <a:pt x="30554" y="30826"/>
                  </a:lnTo>
                  <a:lnTo>
                    <a:pt x="35362" y="25976"/>
                  </a:lnTo>
                  <a:lnTo>
                    <a:pt x="70880" y="5320"/>
                  </a:lnTo>
                  <a:lnTo>
                    <a:pt x="97712" y="0"/>
                  </a:lnTo>
                  <a:lnTo>
                    <a:pt x="104692" y="0"/>
                  </a:lnTo>
                  <a:lnTo>
                    <a:pt x="111671" y="0"/>
                  </a:lnTo>
                  <a:lnTo>
                    <a:pt x="151221" y="10640"/>
                  </a:lnTo>
                  <a:lnTo>
                    <a:pt x="163009" y="17682"/>
                  </a:lnTo>
                  <a:lnTo>
                    <a:pt x="168748" y="21438"/>
                  </a:lnTo>
                  <a:lnTo>
                    <a:pt x="174021" y="25976"/>
                  </a:lnTo>
                  <a:lnTo>
                    <a:pt x="178829" y="30826"/>
                  </a:lnTo>
                  <a:lnTo>
                    <a:pt x="183637" y="35677"/>
                  </a:lnTo>
                  <a:lnTo>
                    <a:pt x="187980" y="40998"/>
                  </a:lnTo>
                  <a:lnTo>
                    <a:pt x="191858" y="46788"/>
                  </a:lnTo>
                  <a:lnTo>
                    <a:pt x="195735" y="52578"/>
                  </a:lnTo>
                  <a:lnTo>
                    <a:pt x="208608" y="91855"/>
                  </a:lnTo>
                  <a:lnTo>
                    <a:pt x="209384" y="98583"/>
                  </a:lnTo>
                  <a:lnTo>
                    <a:pt x="209384" y="105625"/>
                  </a:lnTo>
                  <a:close/>
                </a:path>
              </a:pathLst>
            </a:custGeom>
            <a:ln w="70105">
              <a:solidFill>
                <a:srgbClr val="F1F0EC"/>
              </a:solidFill>
            </a:ln>
          </p:spPr>
          <p:txBody>
            <a:bodyPr wrap="square" lIns="0" tIns="0" rIns="0" bIns="0" rtlCol="0"/>
            <a:lstStyle/>
            <a:p>
              <a:endParaRPr/>
            </a:p>
          </p:txBody>
        </p:sp>
        <p:sp>
          <p:nvSpPr>
            <p:cNvPr id="15" name="object 15">
              <a:extLst>
                <a:ext uri="{FF2B5EF4-FFF2-40B4-BE49-F238E27FC236}">
                  <a16:creationId xmlns:a16="http://schemas.microsoft.com/office/drawing/2014/main" id="{E5867012-0F1C-F66F-9FC7-D8A4C8FBFC51}"/>
                </a:ext>
              </a:extLst>
            </p:cNvPr>
            <p:cNvSpPr/>
            <p:nvPr/>
          </p:nvSpPr>
          <p:spPr>
            <a:xfrm>
              <a:off x="1451622" y="1257286"/>
              <a:ext cx="6320790" cy="8801735"/>
            </a:xfrm>
            <a:custGeom>
              <a:avLst/>
              <a:gdLst/>
              <a:ahLst/>
              <a:cxnLst/>
              <a:rect l="l" t="t" r="r" b="b"/>
              <a:pathLst>
                <a:path w="6320790" h="8801735">
                  <a:moveTo>
                    <a:pt x="6320764" y="0"/>
                  </a:moveTo>
                  <a:lnTo>
                    <a:pt x="28575" y="0"/>
                  </a:lnTo>
                  <a:lnTo>
                    <a:pt x="0" y="0"/>
                  </a:lnTo>
                  <a:lnTo>
                    <a:pt x="0" y="57150"/>
                  </a:lnTo>
                  <a:lnTo>
                    <a:pt x="0" y="8801113"/>
                  </a:lnTo>
                  <a:lnTo>
                    <a:pt x="28575" y="8801113"/>
                  </a:lnTo>
                  <a:lnTo>
                    <a:pt x="28575" y="57150"/>
                  </a:lnTo>
                  <a:lnTo>
                    <a:pt x="6320764" y="57150"/>
                  </a:lnTo>
                  <a:lnTo>
                    <a:pt x="6320764" y="0"/>
                  </a:lnTo>
                  <a:close/>
                </a:path>
              </a:pathLst>
            </a:custGeom>
            <a:solidFill>
              <a:srgbClr val="000000"/>
            </a:solidFill>
          </p:spPr>
          <p:txBody>
            <a:bodyPr wrap="square" lIns="0" tIns="0" rIns="0" bIns="0" rtlCol="0"/>
            <a:lstStyle/>
            <a:p>
              <a:endParaRPr/>
            </a:p>
          </p:txBody>
        </p:sp>
      </p:grpSp>
      <p:grpSp>
        <p:nvGrpSpPr>
          <p:cNvPr id="17" name="object 17">
            <a:extLst>
              <a:ext uri="{FF2B5EF4-FFF2-40B4-BE49-F238E27FC236}">
                <a16:creationId xmlns:a16="http://schemas.microsoft.com/office/drawing/2014/main" id="{189C1ED5-2BDF-D173-E105-93EBA2155956}"/>
              </a:ext>
            </a:extLst>
          </p:cNvPr>
          <p:cNvGrpSpPr/>
          <p:nvPr/>
        </p:nvGrpSpPr>
        <p:grpSpPr>
          <a:xfrm>
            <a:off x="-85195" y="4233"/>
            <a:ext cx="7772905" cy="10096227"/>
            <a:chOff x="0" y="-37650"/>
            <a:chExt cx="7772905" cy="10096227"/>
          </a:xfrm>
        </p:grpSpPr>
        <p:sp>
          <p:nvSpPr>
            <p:cNvPr id="19" name="object 19">
              <a:extLst>
                <a:ext uri="{FF2B5EF4-FFF2-40B4-BE49-F238E27FC236}">
                  <a16:creationId xmlns:a16="http://schemas.microsoft.com/office/drawing/2014/main" id="{86F92BEA-6744-2D26-9D89-5ADC3271E14D}"/>
                </a:ext>
              </a:extLst>
            </p:cNvPr>
            <p:cNvSpPr/>
            <p:nvPr/>
          </p:nvSpPr>
          <p:spPr>
            <a:xfrm>
              <a:off x="199821" y="7315237"/>
              <a:ext cx="1017905" cy="36195"/>
            </a:xfrm>
            <a:custGeom>
              <a:avLst/>
              <a:gdLst/>
              <a:ahLst/>
              <a:cxnLst/>
              <a:rect l="l" t="t" r="r" b="b"/>
              <a:pathLst>
                <a:path w="1017905" h="36195">
                  <a:moveTo>
                    <a:pt x="1017371" y="23380"/>
                  </a:moveTo>
                  <a:lnTo>
                    <a:pt x="0" y="23380"/>
                  </a:lnTo>
                  <a:lnTo>
                    <a:pt x="0" y="36144"/>
                  </a:lnTo>
                  <a:lnTo>
                    <a:pt x="1017371" y="36144"/>
                  </a:lnTo>
                  <a:lnTo>
                    <a:pt x="1017371" y="23380"/>
                  </a:lnTo>
                  <a:close/>
                </a:path>
                <a:path w="1017905" h="36195">
                  <a:moveTo>
                    <a:pt x="1017371" y="0"/>
                  </a:moveTo>
                  <a:lnTo>
                    <a:pt x="0" y="0"/>
                  </a:lnTo>
                  <a:lnTo>
                    <a:pt x="0" y="12750"/>
                  </a:lnTo>
                  <a:lnTo>
                    <a:pt x="1017371" y="12750"/>
                  </a:lnTo>
                  <a:lnTo>
                    <a:pt x="1017371" y="0"/>
                  </a:lnTo>
                  <a:close/>
                </a:path>
              </a:pathLst>
            </a:custGeom>
            <a:solidFill>
              <a:srgbClr val="000000"/>
            </a:solidFill>
          </p:spPr>
          <p:txBody>
            <a:bodyPr wrap="square" lIns="0" tIns="0" rIns="0" bIns="0" rtlCol="0"/>
            <a:lstStyle/>
            <a:p>
              <a:endParaRPr/>
            </a:p>
          </p:txBody>
        </p:sp>
        <p:sp>
          <p:nvSpPr>
            <p:cNvPr id="20" name="object 20">
              <a:extLst>
                <a:ext uri="{FF2B5EF4-FFF2-40B4-BE49-F238E27FC236}">
                  <a16:creationId xmlns:a16="http://schemas.microsoft.com/office/drawing/2014/main" id="{7704D640-0F45-BAE0-75AA-1111AB3684AD}"/>
                </a:ext>
              </a:extLst>
            </p:cNvPr>
            <p:cNvSpPr/>
            <p:nvPr/>
          </p:nvSpPr>
          <p:spPr>
            <a:xfrm>
              <a:off x="199828" y="7327988"/>
              <a:ext cx="0" cy="1228090"/>
            </a:xfrm>
            <a:custGeom>
              <a:avLst/>
              <a:gdLst/>
              <a:ahLst/>
              <a:cxnLst/>
              <a:rect l="l" t="t" r="r" b="b"/>
              <a:pathLst>
                <a:path h="1228090">
                  <a:moveTo>
                    <a:pt x="0" y="1227841"/>
                  </a:moveTo>
                  <a:lnTo>
                    <a:pt x="0" y="0"/>
                  </a:lnTo>
                </a:path>
              </a:pathLst>
            </a:custGeom>
            <a:ln w="46872">
              <a:solidFill>
                <a:srgbClr val="000000"/>
              </a:solidFill>
            </a:ln>
          </p:spPr>
          <p:txBody>
            <a:bodyPr wrap="square" lIns="0" tIns="0" rIns="0" bIns="0" rtlCol="0"/>
            <a:lstStyle/>
            <a:p>
              <a:endParaRPr/>
            </a:p>
          </p:txBody>
        </p:sp>
        <p:sp>
          <p:nvSpPr>
            <p:cNvPr id="21" name="object 21">
              <a:extLst>
                <a:ext uri="{FF2B5EF4-FFF2-40B4-BE49-F238E27FC236}">
                  <a16:creationId xmlns:a16="http://schemas.microsoft.com/office/drawing/2014/main" id="{254B0C1D-94A5-457C-F5A2-038860132BEA}"/>
                </a:ext>
              </a:extLst>
            </p:cNvPr>
            <p:cNvSpPr/>
            <p:nvPr/>
          </p:nvSpPr>
          <p:spPr>
            <a:xfrm>
              <a:off x="199828" y="7344998"/>
              <a:ext cx="1017905" cy="0"/>
            </a:xfrm>
            <a:custGeom>
              <a:avLst/>
              <a:gdLst/>
              <a:ahLst/>
              <a:cxnLst/>
              <a:rect l="l" t="t" r="r" b="b"/>
              <a:pathLst>
                <a:path w="1017905">
                  <a:moveTo>
                    <a:pt x="0" y="0"/>
                  </a:moveTo>
                  <a:lnTo>
                    <a:pt x="1017373" y="0"/>
                  </a:lnTo>
                </a:path>
              </a:pathLst>
            </a:custGeom>
            <a:ln w="12760">
              <a:solidFill>
                <a:srgbClr val="000000"/>
              </a:solidFill>
            </a:ln>
          </p:spPr>
          <p:txBody>
            <a:bodyPr wrap="square" lIns="0" tIns="0" rIns="0" bIns="0" rtlCol="0"/>
            <a:lstStyle/>
            <a:p>
              <a:endParaRPr/>
            </a:p>
          </p:txBody>
        </p:sp>
        <p:sp>
          <p:nvSpPr>
            <p:cNvPr id="22" name="object 22">
              <a:extLst>
                <a:ext uri="{FF2B5EF4-FFF2-40B4-BE49-F238E27FC236}">
                  <a16:creationId xmlns:a16="http://schemas.microsoft.com/office/drawing/2014/main" id="{45C390D8-8B59-87DE-A184-135A3FAF1E81}"/>
                </a:ext>
              </a:extLst>
            </p:cNvPr>
            <p:cNvSpPr/>
            <p:nvPr/>
          </p:nvSpPr>
          <p:spPr>
            <a:xfrm>
              <a:off x="199828" y="7315227"/>
              <a:ext cx="1017905" cy="13335"/>
            </a:xfrm>
            <a:custGeom>
              <a:avLst/>
              <a:gdLst/>
              <a:ahLst/>
              <a:cxnLst/>
              <a:rect l="l" t="t" r="r" b="b"/>
              <a:pathLst>
                <a:path w="1017905" h="13334">
                  <a:moveTo>
                    <a:pt x="0" y="12760"/>
                  </a:moveTo>
                  <a:lnTo>
                    <a:pt x="1017373" y="12760"/>
                  </a:lnTo>
                  <a:lnTo>
                    <a:pt x="1017373" y="0"/>
                  </a:lnTo>
                  <a:lnTo>
                    <a:pt x="0" y="0"/>
                  </a:lnTo>
                  <a:lnTo>
                    <a:pt x="0" y="12760"/>
                  </a:lnTo>
                  <a:close/>
                </a:path>
              </a:pathLst>
            </a:custGeom>
            <a:solidFill>
              <a:srgbClr val="000000"/>
            </a:solidFill>
          </p:spPr>
          <p:txBody>
            <a:bodyPr wrap="square" lIns="0" tIns="0" rIns="0" bIns="0" rtlCol="0"/>
            <a:lstStyle/>
            <a:p>
              <a:endParaRPr/>
            </a:p>
          </p:txBody>
        </p:sp>
        <p:sp>
          <p:nvSpPr>
            <p:cNvPr id="23" name="object 23">
              <a:extLst>
                <a:ext uri="{FF2B5EF4-FFF2-40B4-BE49-F238E27FC236}">
                  <a16:creationId xmlns:a16="http://schemas.microsoft.com/office/drawing/2014/main" id="{B4DB4EB4-9682-4B3B-5D81-69D22C87F92D}"/>
                </a:ext>
              </a:extLst>
            </p:cNvPr>
            <p:cNvSpPr/>
            <p:nvPr/>
          </p:nvSpPr>
          <p:spPr>
            <a:xfrm>
              <a:off x="154109" y="7327988"/>
              <a:ext cx="45719" cy="1228090"/>
            </a:xfrm>
            <a:custGeom>
              <a:avLst/>
              <a:gdLst/>
              <a:ahLst/>
              <a:cxnLst/>
              <a:rect l="l" t="t" r="r" b="b"/>
              <a:pathLst>
                <a:path h="1228090">
                  <a:moveTo>
                    <a:pt x="0" y="1227841"/>
                  </a:moveTo>
                  <a:lnTo>
                    <a:pt x="0" y="0"/>
                  </a:lnTo>
                </a:path>
              </a:pathLst>
            </a:custGeom>
            <a:ln w="46872">
              <a:solidFill>
                <a:srgbClr val="000000"/>
              </a:solidFill>
            </a:ln>
          </p:spPr>
          <p:txBody>
            <a:bodyPr wrap="square" lIns="0" tIns="0" rIns="0" bIns="0" rtlCol="0"/>
            <a:lstStyle/>
            <a:p>
              <a:endParaRPr/>
            </a:p>
          </p:txBody>
        </p:sp>
        <p:sp>
          <p:nvSpPr>
            <p:cNvPr id="24" name="object 24">
              <a:extLst>
                <a:ext uri="{FF2B5EF4-FFF2-40B4-BE49-F238E27FC236}">
                  <a16:creationId xmlns:a16="http://schemas.microsoft.com/office/drawing/2014/main" id="{AC3E7D09-7A97-D6B5-7D92-E9C643B10661}"/>
                </a:ext>
              </a:extLst>
            </p:cNvPr>
            <p:cNvSpPr/>
            <p:nvPr/>
          </p:nvSpPr>
          <p:spPr>
            <a:xfrm>
              <a:off x="211311" y="7338617"/>
              <a:ext cx="1012190" cy="267335"/>
            </a:xfrm>
            <a:custGeom>
              <a:avLst/>
              <a:gdLst/>
              <a:ahLst/>
              <a:cxnLst/>
              <a:rect l="l" t="t" r="r" b="b"/>
              <a:pathLst>
                <a:path w="1012190" h="267334">
                  <a:moveTo>
                    <a:pt x="0" y="0"/>
                  </a:moveTo>
                  <a:lnTo>
                    <a:pt x="1012012" y="0"/>
                  </a:lnTo>
                  <a:lnTo>
                    <a:pt x="1012012" y="266802"/>
                  </a:lnTo>
                  <a:lnTo>
                    <a:pt x="0" y="266802"/>
                  </a:lnTo>
                  <a:lnTo>
                    <a:pt x="0" y="0"/>
                  </a:lnTo>
                </a:path>
                <a:path w="1012190" h="267334">
                  <a:moveTo>
                    <a:pt x="0" y="0"/>
                  </a:moveTo>
                  <a:lnTo>
                    <a:pt x="1012012" y="0"/>
                  </a:lnTo>
                  <a:lnTo>
                    <a:pt x="1012012" y="266802"/>
                  </a:lnTo>
                  <a:lnTo>
                    <a:pt x="0" y="266802"/>
                  </a:lnTo>
                  <a:lnTo>
                    <a:pt x="0" y="0"/>
                  </a:lnTo>
                </a:path>
              </a:pathLst>
            </a:custGeom>
            <a:ln w="46623">
              <a:solidFill>
                <a:srgbClr val="000000"/>
              </a:solidFill>
            </a:ln>
          </p:spPr>
          <p:txBody>
            <a:bodyPr wrap="square" lIns="0" tIns="0" rIns="0" bIns="0" rtlCol="0"/>
            <a:lstStyle/>
            <a:p>
              <a:endParaRPr/>
            </a:p>
          </p:txBody>
        </p:sp>
        <p:sp>
          <p:nvSpPr>
            <p:cNvPr id="25" name="object 25">
              <a:extLst>
                <a:ext uri="{FF2B5EF4-FFF2-40B4-BE49-F238E27FC236}">
                  <a16:creationId xmlns:a16="http://schemas.microsoft.com/office/drawing/2014/main" id="{DED05F61-A2C6-F430-CEEC-5BF9C4D3F46D}"/>
                </a:ext>
              </a:extLst>
            </p:cNvPr>
            <p:cNvSpPr/>
            <p:nvPr/>
          </p:nvSpPr>
          <p:spPr>
            <a:xfrm>
              <a:off x="199871" y="5578799"/>
              <a:ext cx="1011555" cy="335280"/>
            </a:xfrm>
            <a:custGeom>
              <a:avLst/>
              <a:gdLst/>
              <a:ahLst/>
              <a:cxnLst/>
              <a:rect l="l" t="t" r="r" b="b"/>
              <a:pathLst>
                <a:path w="1011555" h="335279">
                  <a:moveTo>
                    <a:pt x="0" y="0"/>
                  </a:moveTo>
                  <a:lnTo>
                    <a:pt x="1011326" y="0"/>
                  </a:lnTo>
                  <a:lnTo>
                    <a:pt x="1011326" y="335106"/>
                  </a:lnTo>
                  <a:lnTo>
                    <a:pt x="0" y="335106"/>
                  </a:lnTo>
                  <a:lnTo>
                    <a:pt x="0" y="0"/>
                  </a:lnTo>
                </a:path>
                <a:path w="1011555" h="335279">
                  <a:moveTo>
                    <a:pt x="0" y="0"/>
                  </a:moveTo>
                  <a:lnTo>
                    <a:pt x="1011326" y="0"/>
                  </a:lnTo>
                  <a:lnTo>
                    <a:pt x="1011326" y="335106"/>
                  </a:lnTo>
                  <a:lnTo>
                    <a:pt x="0" y="335106"/>
                  </a:lnTo>
                  <a:lnTo>
                    <a:pt x="0" y="0"/>
                  </a:lnTo>
                </a:path>
              </a:pathLst>
            </a:custGeom>
            <a:ln w="44695">
              <a:solidFill>
                <a:srgbClr val="000000"/>
              </a:solidFill>
            </a:ln>
          </p:spPr>
          <p:txBody>
            <a:bodyPr wrap="square" lIns="0" tIns="0" rIns="0" bIns="0" rtlCol="0"/>
            <a:lstStyle/>
            <a:p>
              <a:endParaRPr/>
            </a:p>
          </p:txBody>
        </p:sp>
        <p:sp>
          <p:nvSpPr>
            <p:cNvPr id="27" name="object 27">
              <a:extLst>
                <a:ext uri="{FF2B5EF4-FFF2-40B4-BE49-F238E27FC236}">
                  <a16:creationId xmlns:a16="http://schemas.microsoft.com/office/drawing/2014/main" id="{24B7D92E-2DB8-E4E5-4D74-6E7C021F67D6}"/>
                </a:ext>
              </a:extLst>
            </p:cNvPr>
            <p:cNvSpPr/>
            <p:nvPr/>
          </p:nvSpPr>
          <p:spPr>
            <a:xfrm>
              <a:off x="197887" y="1261794"/>
              <a:ext cx="998855" cy="433705"/>
            </a:xfrm>
            <a:custGeom>
              <a:avLst/>
              <a:gdLst/>
              <a:ahLst/>
              <a:cxnLst/>
              <a:rect l="l" t="t" r="r" b="b"/>
              <a:pathLst>
                <a:path w="998855" h="433705">
                  <a:moveTo>
                    <a:pt x="0" y="0"/>
                  </a:moveTo>
                  <a:lnTo>
                    <a:pt x="998671" y="0"/>
                  </a:lnTo>
                  <a:lnTo>
                    <a:pt x="998671" y="433349"/>
                  </a:lnTo>
                  <a:lnTo>
                    <a:pt x="0" y="433349"/>
                  </a:lnTo>
                  <a:lnTo>
                    <a:pt x="0" y="0"/>
                  </a:lnTo>
                </a:path>
                <a:path w="998855" h="433705">
                  <a:moveTo>
                    <a:pt x="0" y="0"/>
                  </a:moveTo>
                  <a:lnTo>
                    <a:pt x="998671" y="0"/>
                  </a:lnTo>
                  <a:lnTo>
                    <a:pt x="998671" y="433349"/>
                  </a:lnTo>
                  <a:lnTo>
                    <a:pt x="0" y="433349"/>
                  </a:lnTo>
                  <a:lnTo>
                    <a:pt x="0" y="0"/>
                  </a:lnTo>
                </a:path>
              </a:pathLst>
            </a:custGeom>
            <a:ln w="44220">
              <a:solidFill>
                <a:srgbClr val="000000"/>
              </a:solidFill>
            </a:ln>
          </p:spPr>
          <p:txBody>
            <a:bodyPr wrap="square" lIns="0" tIns="0" rIns="0" bIns="0" rtlCol="0"/>
            <a:lstStyle/>
            <a:p>
              <a:endParaRPr/>
            </a:p>
          </p:txBody>
        </p:sp>
        <p:sp>
          <p:nvSpPr>
            <p:cNvPr id="29" name="object 29">
              <a:extLst>
                <a:ext uri="{FF2B5EF4-FFF2-40B4-BE49-F238E27FC236}">
                  <a16:creationId xmlns:a16="http://schemas.microsoft.com/office/drawing/2014/main" id="{4DA5B06C-E8D2-E148-4138-6D4C33E57BDF}"/>
                </a:ext>
              </a:extLst>
            </p:cNvPr>
            <p:cNvSpPr/>
            <p:nvPr/>
          </p:nvSpPr>
          <p:spPr>
            <a:xfrm>
              <a:off x="197412" y="1671848"/>
              <a:ext cx="990600" cy="3829050"/>
            </a:xfrm>
            <a:custGeom>
              <a:avLst/>
              <a:gdLst/>
              <a:ahLst/>
              <a:cxnLst/>
              <a:rect l="l" t="t" r="r" b="b"/>
              <a:pathLst>
                <a:path w="990600" h="3829050">
                  <a:moveTo>
                    <a:pt x="0" y="0"/>
                  </a:moveTo>
                  <a:lnTo>
                    <a:pt x="990599" y="0"/>
                  </a:lnTo>
                  <a:lnTo>
                    <a:pt x="990599" y="3828967"/>
                  </a:lnTo>
                  <a:lnTo>
                    <a:pt x="0" y="3828967"/>
                  </a:lnTo>
                  <a:lnTo>
                    <a:pt x="0" y="0"/>
                  </a:lnTo>
                </a:path>
              </a:pathLst>
            </a:custGeom>
            <a:ln w="37949">
              <a:solidFill>
                <a:srgbClr val="000000"/>
              </a:solidFill>
            </a:ln>
          </p:spPr>
          <p:txBody>
            <a:bodyPr wrap="square" lIns="0" tIns="0" rIns="0" bIns="0" rtlCol="0"/>
            <a:lstStyle/>
            <a:p>
              <a:endParaRPr dirty="0"/>
            </a:p>
          </p:txBody>
        </p:sp>
        <p:sp>
          <p:nvSpPr>
            <p:cNvPr id="30" name="object 30">
              <a:extLst>
                <a:ext uri="{FF2B5EF4-FFF2-40B4-BE49-F238E27FC236}">
                  <a16:creationId xmlns:a16="http://schemas.microsoft.com/office/drawing/2014/main" id="{B2555C0F-16C0-CB17-EB83-577B8A7899E9}"/>
                </a:ext>
              </a:extLst>
            </p:cNvPr>
            <p:cNvSpPr/>
            <p:nvPr/>
          </p:nvSpPr>
          <p:spPr>
            <a:xfrm>
              <a:off x="207472" y="8544064"/>
              <a:ext cx="1010285" cy="0"/>
            </a:xfrm>
            <a:custGeom>
              <a:avLst/>
              <a:gdLst/>
              <a:ahLst/>
              <a:cxnLst/>
              <a:rect l="l" t="t" r="r" b="b"/>
              <a:pathLst>
                <a:path w="1010285">
                  <a:moveTo>
                    <a:pt x="0" y="0"/>
                  </a:moveTo>
                  <a:lnTo>
                    <a:pt x="1009789" y="0"/>
                  </a:lnTo>
                </a:path>
              </a:pathLst>
            </a:custGeom>
            <a:ln w="19049">
              <a:solidFill>
                <a:srgbClr val="000000"/>
              </a:solidFill>
            </a:ln>
          </p:spPr>
          <p:txBody>
            <a:bodyPr wrap="square" lIns="0" tIns="0" rIns="0" bIns="0" rtlCol="0"/>
            <a:lstStyle/>
            <a:p>
              <a:endParaRPr/>
            </a:p>
          </p:txBody>
        </p:sp>
        <p:sp>
          <p:nvSpPr>
            <p:cNvPr id="31" name="object 31">
              <a:extLst>
                <a:ext uri="{FF2B5EF4-FFF2-40B4-BE49-F238E27FC236}">
                  <a16:creationId xmlns:a16="http://schemas.microsoft.com/office/drawing/2014/main" id="{AB786D15-D7D8-D9DA-94E7-40F2DA59D102}"/>
                </a:ext>
              </a:extLst>
            </p:cNvPr>
            <p:cNvSpPr/>
            <p:nvPr/>
          </p:nvSpPr>
          <p:spPr>
            <a:xfrm>
              <a:off x="1612431" y="4196551"/>
              <a:ext cx="5719916" cy="61741"/>
            </a:xfrm>
            <a:custGeom>
              <a:avLst/>
              <a:gdLst/>
              <a:ahLst/>
              <a:cxnLst/>
              <a:rect l="l" t="t" r="r" b="b"/>
              <a:pathLst>
                <a:path w="5768975">
                  <a:moveTo>
                    <a:pt x="0" y="0"/>
                  </a:moveTo>
                  <a:lnTo>
                    <a:pt x="5768482" y="0"/>
                  </a:lnTo>
                </a:path>
              </a:pathLst>
            </a:custGeom>
            <a:ln w="68886">
              <a:solidFill>
                <a:srgbClr val="F1F0EC"/>
              </a:solidFill>
            </a:ln>
          </p:spPr>
          <p:txBody>
            <a:bodyPr wrap="square" lIns="0" tIns="0" rIns="0" bIns="0" rtlCol="0"/>
            <a:lstStyle/>
            <a:p>
              <a:endParaRPr/>
            </a:p>
          </p:txBody>
        </p:sp>
        <p:pic>
          <p:nvPicPr>
            <p:cNvPr id="32" name="object 32">
              <a:extLst>
                <a:ext uri="{FF2B5EF4-FFF2-40B4-BE49-F238E27FC236}">
                  <a16:creationId xmlns:a16="http://schemas.microsoft.com/office/drawing/2014/main" id="{CE507BB0-609F-FE13-474E-2432A4E2FDD9}"/>
                </a:ext>
              </a:extLst>
            </p:cNvPr>
            <p:cNvPicPr/>
            <p:nvPr/>
          </p:nvPicPr>
          <p:blipFill>
            <a:blip r:embed="rId3" cstate="print"/>
            <a:stretch>
              <a:fillRect/>
            </a:stretch>
          </p:blipFill>
          <p:spPr>
            <a:xfrm>
              <a:off x="7345329" y="4080728"/>
              <a:ext cx="207466" cy="206658"/>
            </a:xfrm>
            <a:prstGeom prst="rect">
              <a:avLst/>
            </a:prstGeom>
          </p:spPr>
        </p:pic>
        <p:sp>
          <p:nvSpPr>
            <p:cNvPr id="33" name="object 33">
              <a:extLst>
                <a:ext uri="{FF2B5EF4-FFF2-40B4-BE49-F238E27FC236}">
                  <a16:creationId xmlns:a16="http://schemas.microsoft.com/office/drawing/2014/main" id="{712CC1DA-D005-A0E7-F410-C693FB266609}"/>
                </a:ext>
              </a:extLst>
            </p:cNvPr>
            <p:cNvSpPr/>
            <p:nvPr/>
          </p:nvSpPr>
          <p:spPr>
            <a:xfrm>
              <a:off x="7345150" y="4086833"/>
              <a:ext cx="207645" cy="207010"/>
            </a:xfrm>
            <a:custGeom>
              <a:avLst/>
              <a:gdLst/>
              <a:ahLst/>
              <a:cxnLst/>
              <a:rect l="l" t="t" r="r" b="b"/>
              <a:pathLst>
                <a:path w="207645" h="207010">
                  <a:moveTo>
                    <a:pt x="207466" y="103329"/>
                  </a:moveTo>
                  <a:lnTo>
                    <a:pt x="207466" y="110064"/>
                  </a:lnTo>
                  <a:lnTo>
                    <a:pt x="206851" y="116800"/>
                  </a:lnTo>
                  <a:lnTo>
                    <a:pt x="193788" y="155223"/>
                  </a:lnTo>
                  <a:lnTo>
                    <a:pt x="167202" y="185533"/>
                  </a:lnTo>
                  <a:lnTo>
                    <a:pt x="130780" y="203443"/>
                  </a:lnTo>
                  <a:lnTo>
                    <a:pt x="110648" y="206658"/>
                  </a:lnTo>
                  <a:lnTo>
                    <a:pt x="103733" y="206658"/>
                  </a:lnTo>
                  <a:lnTo>
                    <a:pt x="96817" y="206658"/>
                  </a:lnTo>
                  <a:lnTo>
                    <a:pt x="57629" y="196249"/>
                  </a:lnTo>
                  <a:lnTo>
                    <a:pt x="25510" y="171756"/>
                  </a:lnTo>
                  <a:lnTo>
                    <a:pt x="5225" y="136700"/>
                  </a:lnTo>
                  <a:lnTo>
                    <a:pt x="0" y="110217"/>
                  </a:lnTo>
                  <a:lnTo>
                    <a:pt x="0" y="103329"/>
                  </a:lnTo>
                  <a:lnTo>
                    <a:pt x="0" y="96440"/>
                  </a:lnTo>
                  <a:lnTo>
                    <a:pt x="7837" y="63681"/>
                  </a:lnTo>
                  <a:lnTo>
                    <a:pt x="10450" y="57405"/>
                  </a:lnTo>
                  <a:lnTo>
                    <a:pt x="30274" y="30156"/>
                  </a:lnTo>
                  <a:lnTo>
                    <a:pt x="35038" y="25411"/>
                  </a:lnTo>
                  <a:lnTo>
                    <a:pt x="70231" y="5204"/>
                  </a:lnTo>
                  <a:lnTo>
                    <a:pt x="96817" y="0"/>
                  </a:lnTo>
                  <a:lnTo>
                    <a:pt x="103733" y="0"/>
                  </a:lnTo>
                  <a:lnTo>
                    <a:pt x="110648" y="0"/>
                  </a:lnTo>
                  <a:lnTo>
                    <a:pt x="149836" y="10409"/>
                  </a:lnTo>
                  <a:lnTo>
                    <a:pt x="161516" y="17298"/>
                  </a:lnTo>
                  <a:lnTo>
                    <a:pt x="167203" y="20972"/>
                  </a:lnTo>
                  <a:lnTo>
                    <a:pt x="172427" y="25411"/>
                  </a:lnTo>
                  <a:lnTo>
                    <a:pt x="177191" y="30156"/>
                  </a:lnTo>
                  <a:lnTo>
                    <a:pt x="181955" y="34902"/>
                  </a:lnTo>
                  <a:lnTo>
                    <a:pt x="186258" y="40107"/>
                  </a:lnTo>
                  <a:lnTo>
                    <a:pt x="190100" y="45771"/>
                  </a:lnTo>
                  <a:lnTo>
                    <a:pt x="193942" y="51435"/>
                  </a:lnTo>
                  <a:lnTo>
                    <a:pt x="206697" y="89858"/>
                  </a:lnTo>
                  <a:lnTo>
                    <a:pt x="207466" y="96440"/>
                  </a:lnTo>
                  <a:lnTo>
                    <a:pt x="207466" y="103329"/>
                  </a:lnTo>
                  <a:close/>
                </a:path>
                <a:path w="207645" h="207010">
                  <a:moveTo>
                    <a:pt x="207466" y="103329"/>
                  </a:moveTo>
                  <a:lnTo>
                    <a:pt x="207466" y="110064"/>
                  </a:lnTo>
                  <a:lnTo>
                    <a:pt x="206851" y="116800"/>
                  </a:lnTo>
                  <a:lnTo>
                    <a:pt x="193788" y="155223"/>
                  </a:lnTo>
                  <a:lnTo>
                    <a:pt x="167202" y="185533"/>
                  </a:lnTo>
                  <a:lnTo>
                    <a:pt x="130780" y="203443"/>
                  </a:lnTo>
                  <a:lnTo>
                    <a:pt x="110648" y="206658"/>
                  </a:lnTo>
                  <a:lnTo>
                    <a:pt x="103733" y="206658"/>
                  </a:lnTo>
                  <a:lnTo>
                    <a:pt x="96817" y="206658"/>
                  </a:lnTo>
                  <a:lnTo>
                    <a:pt x="57629" y="196249"/>
                  </a:lnTo>
                  <a:lnTo>
                    <a:pt x="25510" y="171756"/>
                  </a:lnTo>
                  <a:lnTo>
                    <a:pt x="5225" y="136700"/>
                  </a:lnTo>
                  <a:lnTo>
                    <a:pt x="0" y="110217"/>
                  </a:lnTo>
                  <a:lnTo>
                    <a:pt x="0" y="103329"/>
                  </a:lnTo>
                  <a:lnTo>
                    <a:pt x="0" y="96440"/>
                  </a:lnTo>
                  <a:lnTo>
                    <a:pt x="7837" y="63681"/>
                  </a:lnTo>
                  <a:lnTo>
                    <a:pt x="10450" y="57405"/>
                  </a:lnTo>
                  <a:lnTo>
                    <a:pt x="30274" y="30156"/>
                  </a:lnTo>
                  <a:lnTo>
                    <a:pt x="35038" y="25411"/>
                  </a:lnTo>
                  <a:lnTo>
                    <a:pt x="70231" y="5204"/>
                  </a:lnTo>
                  <a:lnTo>
                    <a:pt x="96817" y="0"/>
                  </a:lnTo>
                  <a:lnTo>
                    <a:pt x="103733" y="0"/>
                  </a:lnTo>
                  <a:lnTo>
                    <a:pt x="110648" y="0"/>
                  </a:lnTo>
                  <a:lnTo>
                    <a:pt x="149836" y="10409"/>
                  </a:lnTo>
                  <a:lnTo>
                    <a:pt x="161516" y="17298"/>
                  </a:lnTo>
                  <a:lnTo>
                    <a:pt x="167203" y="20972"/>
                  </a:lnTo>
                  <a:lnTo>
                    <a:pt x="172427" y="25411"/>
                  </a:lnTo>
                  <a:lnTo>
                    <a:pt x="177191" y="30156"/>
                  </a:lnTo>
                  <a:lnTo>
                    <a:pt x="181955" y="34902"/>
                  </a:lnTo>
                  <a:lnTo>
                    <a:pt x="186258" y="40107"/>
                  </a:lnTo>
                  <a:lnTo>
                    <a:pt x="190100" y="45771"/>
                  </a:lnTo>
                  <a:lnTo>
                    <a:pt x="193942" y="51435"/>
                  </a:lnTo>
                  <a:lnTo>
                    <a:pt x="206697" y="89858"/>
                  </a:lnTo>
                  <a:lnTo>
                    <a:pt x="207466" y="96440"/>
                  </a:lnTo>
                  <a:lnTo>
                    <a:pt x="207466" y="103329"/>
                  </a:lnTo>
                  <a:close/>
                </a:path>
              </a:pathLst>
            </a:custGeom>
            <a:ln w="69020">
              <a:solidFill>
                <a:srgbClr val="F1F0EC"/>
              </a:solidFill>
            </a:ln>
          </p:spPr>
          <p:txBody>
            <a:bodyPr wrap="square" lIns="0" tIns="0" rIns="0" bIns="0" rtlCol="0"/>
            <a:lstStyle/>
            <a:p>
              <a:endParaRPr/>
            </a:p>
          </p:txBody>
        </p:sp>
        <p:sp>
          <p:nvSpPr>
            <p:cNvPr id="34" name="object 34">
              <a:extLst>
                <a:ext uri="{FF2B5EF4-FFF2-40B4-BE49-F238E27FC236}">
                  <a16:creationId xmlns:a16="http://schemas.microsoft.com/office/drawing/2014/main" id="{613FCB5E-15F9-430A-F94F-6E732F448BC0}"/>
                </a:ext>
              </a:extLst>
            </p:cNvPr>
            <p:cNvSpPr/>
            <p:nvPr/>
          </p:nvSpPr>
          <p:spPr>
            <a:xfrm>
              <a:off x="1612431" y="6814834"/>
              <a:ext cx="5732898" cy="48312"/>
            </a:xfrm>
            <a:custGeom>
              <a:avLst/>
              <a:gdLst/>
              <a:ahLst/>
              <a:cxnLst/>
              <a:rect l="l" t="t" r="r" b="b"/>
              <a:pathLst>
                <a:path w="5768975">
                  <a:moveTo>
                    <a:pt x="0" y="0"/>
                  </a:moveTo>
                  <a:lnTo>
                    <a:pt x="5768482" y="0"/>
                  </a:lnTo>
                </a:path>
              </a:pathLst>
            </a:custGeom>
            <a:ln w="68886">
              <a:solidFill>
                <a:srgbClr val="F1F0EC"/>
              </a:solidFill>
            </a:ln>
          </p:spPr>
          <p:txBody>
            <a:bodyPr wrap="square" lIns="0" tIns="0" rIns="0" bIns="0" rtlCol="0"/>
            <a:lstStyle/>
            <a:p>
              <a:endParaRPr/>
            </a:p>
          </p:txBody>
        </p:sp>
        <p:pic>
          <p:nvPicPr>
            <p:cNvPr id="35" name="object 35">
              <a:extLst>
                <a:ext uri="{FF2B5EF4-FFF2-40B4-BE49-F238E27FC236}">
                  <a16:creationId xmlns:a16="http://schemas.microsoft.com/office/drawing/2014/main" id="{5F984CA8-7D13-EE9E-F015-9BDE078F06C9}"/>
                </a:ext>
              </a:extLst>
            </p:cNvPr>
            <p:cNvPicPr/>
            <p:nvPr/>
          </p:nvPicPr>
          <p:blipFill>
            <a:blip r:embed="rId3" cstate="print"/>
            <a:stretch>
              <a:fillRect/>
            </a:stretch>
          </p:blipFill>
          <p:spPr>
            <a:xfrm>
              <a:off x="7345329" y="6739917"/>
              <a:ext cx="207466" cy="206658"/>
            </a:xfrm>
            <a:prstGeom prst="rect">
              <a:avLst/>
            </a:prstGeom>
          </p:spPr>
        </p:pic>
        <p:sp>
          <p:nvSpPr>
            <p:cNvPr id="36" name="object 36">
              <a:extLst>
                <a:ext uri="{FF2B5EF4-FFF2-40B4-BE49-F238E27FC236}">
                  <a16:creationId xmlns:a16="http://schemas.microsoft.com/office/drawing/2014/main" id="{0FD2DB54-9D3D-E28C-B903-6A4F69D9A339}"/>
                </a:ext>
              </a:extLst>
            </p:cNvPr>
            <p:cNvSpPr/>
            <p:nvPr/>
          </p:nvSpPr>
          <p:spPr>
            <a:xfrm>
              <a:off x="7345150" y="6721589"/>
              <a:ext cx="207645" cy="207010"/>
            </a:xfrm>
            <a:custGeom>
              <a:avLst/>
              <a:gdLst/>
              <a:ahLst/>
              <a:cxnLst/>
              <a:rect l="l" t="t" r="r" b="b"/>
              <a:pathLst>
                <a:path w="207645" h="207009">
                  <a:moveTo>
                    <a:pt x="207466" y="103329"/>
                  </a:moveTo>
                  <a:lnTo>
                    <a:pt x="207466" y="110064"/>
                  </a:lnTo>
                  <a:lnTo>
                    <a:pt x="206851" y="116800"/>
                  </a:lnTo>
                  <a:lnTo>
                    <a:pt x="193788" y="155223"/>
                  </a:lnTo>
                  <a:lnTo>
                    <a:pt x="167202" y="185533"/>
                  </a:lnTo>
                  <a:lnTo>
                    <a:pt x="130780" y="203443"/>
                  </a:lnTo>
                  <a:lnTo>
                    <a:pt x="110648" y="206658"/>
                  </a:lnTo>
                  <a:lnTo>
                    <a:pt x="103733" y="206658"/>
                  </a:lnTo>
                  <a:lnTo>
                    <a:pt x="96817" y="206658"/>
                  </a:lnTo>
                  <a:lnTo>
                    <a:pt x="57629" y="196249"/>
                  </a:lnTo>
                  <a:lnTo>
                    <a:pt x="25510" y="171756"/>
                  </a:lnTo>
                  <a:lnTo>
                    <a:pt x="5225" y="136700"/>
                  </a:lnTo>
                  <a:lnTo>
                    <a:pt x="0" y="110217"/>
                  </a:lnTo>
                  <a:lnTo>
                    <a:pt x="0" y="103329"/>
                  </a:lnTo>
                  <a:lnTo>
                    <a:pt x="0" y="96440"/>
                  </a:lnTo>
                  <a:lnTo>
                    <a:pt x="7837" y="63681"/>
                  </a:lnTo>
                  <a:lnTo>
                    <a:pt x="10450" y="57405"/>
                  </a:lnTo>
                  <a:lnTo>
                    <a:pt x="30274" y="30156"/>
                  </a:lnTo>
                  <a:lnTo>
                    <a:pt x="35038" y="25411"/>
                  </a:lnTo>
                  <a:lnTo>
                    <a:pt x="70231" y="5204"/>
                  </a:lnTo>
                  <a:lnTo>
                    <a:pt x="96817" y="0"/>
                  </a:lnTo>
                  <a:lnTo>
                    <a:pt x="103733" y="0"/>
                  </a:lnTo>
                  <a:lnTo>
                    <a:pt x="110648" y="0"/>
                  </a:lnTo>
                  <a:lnTo>
                    <a:pt x="149836" y="10409"/>
                  </a:lnTo>
                  <a:lnTo>
                    <a:pt x="161516" y="17298"/>
                  </a:lnTo>
                  <a:lnTo>
                    <a:pt x="167203" y="20972"/>
                  </a:lnTo>
                  <a:lnTo>
                    <a:pt x="172427" y="25411"/>
                  </a:lnTo>
                  <a:lnTo>
                    <a:pt x="177191" y="30156"/>
                  </a:lnTo>
                  <a:lnTo>
                    <a:pt x="181955" y="34902"/>
                  </a:lnTo>
                  <a:lnTo>
                    <a:pt x="186258" y="40107"/>
                  </a:lnTo>
                  <a:lnTo>
                    <a:pt x="190100" y="45771"/>
                  </a:lnTo>
                  <a:lnTo>
                    <a:pt x="193942" y="51435"/>
                  </a:lnTo>
                  <a:lnTo>
                    <a:pt x="206697" y="89858"/>
                  </a:lnTo>
                  <a:lnTo>
                    <a:pt x="207466" y="96440"/>
                  </a:lnTo>
                  <a:lnTo>
                    <a:pt x="207466" y="103329"/>
                  </a:lnTo>
                  <a:close/>
                </a:path>
                <a:path w="207645" h="207009">
                  <a:moveTo>
                    <a:pt x="207466" y="103329"/>
                  </a:moveTo>
                  <a:lnTo>
                    <a:pt x="207466" y="110064"/>
                  </a:lnTo>
                  <a:lnTo>
                    <a:pt x="206851" y="116800"/>
                  </a:lnTo>
                  <a:lnTo>
                    <a:pt x="193788" y="155223"/>
                  </a:lnTo>
                  <a:lnTo>
                    <a:pt x="167202" y="185533"/>
                  </a:lnTo>
                  <a:lnTo>
                    <a:pt x="130780" y="203443"/>
                  </a:lnTo>
                  <a:lnTo>
                    <a:pt x="110648" y="206658"/>
                  </a:lnTo>
                  <a:lnTo>
                    <a:pt x="103733" y="206658"/>
                  </a:lnTo>
                  <a:lnTo>
                    <a:pt x="96817" y="206658"/>
                  </a:lnTo>
                  <a:lnTo>
                    <a:pt x="57629" y="196249"/>
                  </a:lnTo>
                  <a:lnTo>
                    <a:pt x="25510" y="171756"/>
                  </a:lnTo>
                  <a:lnTo>
                    <a:pt x="5225" y="136700"/>
                  </a:lnTo>
                  <a:lnTo>
                    <a:pt x="0" y="110217"/>
                  </a:lnTo>
                  <a:lnTo>
                    <a:pt x="0" y="103329"/>
                  </a:lnTo>
                  <a:lnTo>
                    <a:pt x="0" y="96440"/>
                  </a:lnTo>
                  <a:lnTo>
                    <a:pt x="7837" y="63681"/>
                  </a:lnTo>
                  <a:lnTo>
                    <a:pt x="10450" y="57405"/>
                  </a:lnTo>
                  <a:lnTo>
                    <a:pt x="30274" y="30156"/>
                  </a:lnTo>
                  <a:lnTo>
                    <a:pt x="35038" y="25411"/>
                  </a:lnTo>
                  <a:lnTo>
                    <a:pt x="70231" y="5204"/>
                  </a:lnTo>
                  <a:lnTo>
                    <a:pt x="96817" y="0"/>
                  </a:lnTo>
                  <a:lnTo>
                    <a:pt x="103733" y="0"/>
                  </a:lnTo>
                  <a:lnTo>
                    <a:pt x="110648" y="0"/>
                  </a:lnTo>
                  <a:lnTo>
                    <a:pt x="149836" y="10409"/>
                  </a:lnTo>
                  <a:lnTo>
                    <a:pt x="161516" y="17298"/>
                  </a:lnTo>
                  <a:lnTo>
                    <a:pt x="167203" y="20972"/>
                  </a:lnTo>
                  <a:lnTo>
                    <a:pt x="172427" y="25411"/>
                  </a:lnTo>
                  <a:lnTo>
                    <a:pt x="177191" y="30156"/>
                  </a:lnTo>
                  <a:lnTo>
                    <a:pt x="181955" y="34902"/>
                  </a:lnTo>
                  <a:lnTo>
                    <a:pt x="186258" y="40107"/>
                  </a:lnTo>
                  <a:lnTo>
                    <a:pt x="190100" y="45771"/>
                  </a:lnTo>
                  <a:lnTo>
                    <a:pt x="193942" y="51435"/>
                  </a:lnTo>
                  <a:lnTo>
                    <a:pt x="206697" y="89858"/>
                  </a:lnTo>
                  <a:lnTo>
                    <a:pt x="207466" y="96440"/>
                  </a:lnTo>
                  <a:lnTo>
                    <a:pt x="207466" y="103329"/>
                  </a:lnTo>
                  <a:close/>
                </a:path>
              </a:pathLst>
            </a:custGeom>
            <a:ln w="69020">
              <a:solidFill>
                <a:srgbClr val="F1F0EC"/>
              </a:solidFill>
            </a:ln>
          </p:spPr>
          <p:txBody>
            <a:bodyPr wrap="square" lIns="0" tIns="0" rIns="0" bIns="0" rtlCol="0"/>
            <a:lstStyle/>
            <a:p>
              <a:endParaRPr/>
            </a:p>
          </p:txBody>
        </p:sp>
        <p:sp>
          <p:nvSpPr>
            <p:cNvPr id="37" name="object 37">
              <a:extLst>
                <a:ext uri="{FF2B5EF4-FFF2-40B4-BE49-F238E27FC236}">
                  <a16:creationId xmlns:a16="http://schemas.microsoft.com/office/drawing/2014/main" id="{E7706FC5-7AC2-E861-5FA0-F9990D7AEAE8}"/>
                </a:ext>
              </a:extLst>
            </p:cNvPr>
            <p:cNvSpPr/>
            <p:nvPr/>
          </p:nvSpPr>
          <p:spPr>
            <a:xfrm>
              <a:off x="207472" y="9843153"/>
              <a:ext cx="1019810" cy="19050"/>
            </a:xfrm>
            <a:custGeom>
              <a:avLst/>
              <a:gdLst/>
              <a:ahLst/>
              <a:cxnLst/>
              <a:rect l="l" t="t" r="r" b="b"/>
              <a:pathLst>
                <a:path w="1019810" h="19050">
                  <a:moveTo>
                    <a:pt x="0" y="0"/>
                  </a:moveTo>
                  <a:lnTo>
                    <a:pt x="1019250" y="0"/>
                  </a:lnTo>
                  <a:lnTo>
                    <a:pt x="1019250" y="19049"/>
                  </a:lnTo>
                  <a:lnTo>
                    <a:pt x="0" y="19049"/>
                  </a:lnTo>
                  <a:lnTo>
                    <a:pt x="0" y="0"/>
                  </a:lnTo>
                  <a:close/>
                </a:path>
              </a:pathLst>
            </a:custGeom>
            <a:solidFill>
              <a:srgbClr val="000000"/>
            </a:solidFill>
          </p:spPr>
          <p:txBody>
            <a:bodyPr wrap="square" lIns="0" tIns="0" rIns="0" bIns="0" rtlCol="0"/>
            <a:lstStyle/>
            <a:p>
              <a:endParaRPr/>
            </a:p>
          </p:txBody>
        </p:sp>
        <p:sp>
          <p:nvSpPr>
            <p:cNvPr id="38" name="object 38">
              <a:extLst>
                <a:ext uri="{FF2B5EF4-FFF2-40B4-BE49-F238E27FC236}">
                  <a16:creationId xmlns:a16="http://schemas.microsoft.com/office/drawing/2014/main" id="{3C907101-7AF2-8DF6-BDB3-C977FFE23831}"/>
                </a:ext>
              </a:extLst>
            </p:cNvPr>
            <p:cNvSpPr/>
            <p:nvPr/>
          </p:nvSpPr>
          <p:spPr>
            <a:xfrm>
              <a:off x="1476880" y="1251123"/>
              <a:ext cx="6296025" cy="52069"/>
            </a:xfrm>
            <a:custGeom>
              <a:avLst/>
              <a:gdLst/>
              <a:ahLst/>
              <a:cxnLst/>
              <a:rect l="l" t="t" r="r" b="b"/>
              <a:pathLst>
                <a:path w="6296025" h="52069">
                  <a:moveTo>
                    <a:pt x="0" y="0"/>
                  </a:moveTo>
                  <a:lnTo>
                    <a:pt x="6295466" y="0"/>
                  </a:lnTo>
                  <a:lnTo>
                    <a:pt x="6295466" y="51464"/>
                  </a:lnTo>
                  <a:lnTo>
                    <a:pt x="0" y="51464"/>
                  </a:lnTo>
                  <a:lnTo>
                    <a:pt x="0" y="0"/>
                  </a:lnTo>
                  <a:close/>
                </a:path>
              </a:pathLst>
            </a:custGeom>
            <a:solidFill>
              <a:srgbClr val="2D3157"/>
            </a:solidFill>
          </p:spPr>
          <p:txBody>
            <a:bodyPr wrap="square" lIns="0" tIns="0" rIns="0" bIns="0" rtlCol="0"/>
            <a:lstStyle/>
            <a:p>
              <a:endParaRPr/>
            </a:p>
          </p:txBody>
        </p:sp>
        <p:sp>
          <p:nvSpPr>
            <p:cNvPr id="39" name="object 39">
              <a:extLst>
                <a:ext uri="{FF2B5EF4-FFF2-40B4-BE49-F238E27FC236}">
                  <a16:creationId xmlns:a16="http://schemas.microsoft.com/office/drawing/2014/main" id="{6B1FECBE-D3FE-F5B8-FCD4-EB7D378C3431}"/>
                </a:ext>
              </a:extLst>
            </p:cNvPr>
            <p:cNvSpPr/>
            <p:nvPr/>
          </p:nvSpPr>
          <p:spPr>
            <a:xfrm>
              <a:off x="0" y="9862203"/>
              <a:ext cx="1419860" cy="196215"/>
            </a:xfrm>
            <a:custGeom>
              <a:avLst/>
              <a:gdLst/>
              <a:ahLst/>
              <a:cxnLst/>
              <a:rect l="l" t="t" r="r" b="b"/>
              <a:pathLst>
                <a:path w="1419860" h="196215">
                  <a:moveTo>
                    <a:pt x="0" y="196196"/>
                  </a:moveTo>
                  <a:lnTo>
                    <a:pt x="0" y="0"/>
                  </a:lnTo>
                  <a:lnTo>
                    <a:pt x="1419766" y="0"/>
                  </a:lnTo>
                  <a:lnTo>
                    <a:pt x="1419766" y="196196"/>
                  </a:lnTo>
                  <a:lnTo>
                    <a:pt x="0" y="196196"/>
                  </a:lnTo>
                  <a:close/>
                </a:path>
              </a:pathLst>
            </a:custGeom>
            <a:solidFill>
              <a:srgbClr val="0A0C2D"/>
            </a:solidFill>
          </p:spPr>
          <p:txBody>
            <a:bodyPr wrap="square" lIns="0" tIns="0" rIns="0" bIns="0" rtlCol="0"/>
            <a:lstStyle/>
            <a:p>
              <a:endParaRPr/>
            </a:p>
          </p:txBody>
        </p:sp>
        <p:sp>
          <p:nvSpPr>
            <p:cNvPr id="41" name="object 41">
              <a:extLst>
                <a:ext uri="{FF2B5EF4-FFF2-40B4-BE49-F238E27FC236}">
                  <a16:creationId xmlns:a16="http://schemas.microsoft.com/office/drawing/2014/main" id="{1590E003-D1DF-2C4D-ADD6-75A058DC35A5}"/>
                </a:ext>
              </a:extLst>
            </p:cNvPr>
            <p:cNvSpPr/>
            <p:nvPr/>
          </p:nvSpPr>
          <p:spPr>
            <a:xfrm>
              <a:off x="1229880" y="-37650"/>
              <a:ext cx="6517640" cy="1223645"/>
            </a:xfrm>
            <a:custGeom>
              <a:avLst/>
              <a:gdLst/>
              <a:ahLst/>
              <a:cxnLst/>
              <a:rect l="l" t="t" r="r" b="b"/>
              <a:pathLst>
                <a:path w="6517640" h="1223645">
                  <a:moveTo>
                    <a:pt x="6517360" y="0"/>
                  </a:moveTo>
                  <a:lnTo>
                    <a:pt x="255028" y="0"/>
                  </a:lnTo>
                  <a:lnTo>
                    <a:pt x="28651" y="0"/>
                  </a:lnTo>
                  <a:lnTo>
                    <a:pt x="0" y="0"/>
                  </a:lnTo>
                  <a:lnTo>
                    <a:pt x="0" y="1039037"/>
                  </a:lnTo>
                  <a:lnTo>
                    <a:pt x="28651" y="1039037"/>
                  </a:lnTo>
                  <a:lnTo>
                    <a:pt x="28651" y="1223340"/>
                  </a:lnTo>
                  <a:lnTo>
                    <a:pt x="6517360" y="1223340"/>
                  </a:lnTo>
                  <a:lnTo>
                    <a:pt x="6517360" y="0"/>
                  </a:lnTo>
                  <a:close/>
                </a:path>
              </a:pathLst>
            </a:custGeom>
            <a:solidFill>
              <a:srgbClr val="0A0C2D"/>
            </a:solidFill>
          </p:spPr>
          <p:txBody>
            <a:bodyPr wrap="square" lIns="0" tIns="0" rIns="0" bIns="0" rtlCol="0"/>
            <a:lstStyle/>
            <a:p>
              <a:endParaRPr/>
            </a:p>
          </p:txBody>
        </p:sp>
        <p:sp>
          <p:nvSpPr>
            <p:cNvPr id="42" name="object 42">
              <a:extLst>
                <a:ext uri="{FF2B5EF4-FFF2-40B4-BE49-F238E27FC236}">
                  <a16:creationId xmlns:a16="http://schemas.microsoft.com/office/drawing/2014/main" id="{94B81866-2136-F2AD-E0C2-819C7B02FAB3}"/>
                </a:ext>
              </a:extLst>
            </p:cNvPr>
            <p:cNvSpPr/>
            <p:nvPr/>
          </p:nvSpPr>
          <p:spPr>
            <a:xfrm>
              <a:off x="1373682" y="1181277"/>
              <a:ext cx="6398895" cy="8877300"/>
            </a:xfrm>
            <a:custGeom>
              <a:avLst/>
              <a:gdLst/>
              <a:ahLst/>
              <a:cxnLst/>
              <a:rect l="l" t="t" r="r" b="b"/>
              <a:pathLst>
                <a:path w="6398895" h="8877300">
                  <a:moveTo>
                    <a:pt x="6398704" y="0"/>
                  </a:moveTo>
                  <a:lnTo>
                    <a:pt x="63" y="0"/>
                  </a:lnTo>
                  <a:lnTo>
                    <a:pt x="63" y="14439"/>
                  </a:lnTo>
                  <a:lnTo>
                    <a:pt x="63" y="55626"/>
                  </a:lnTo>
                  <a:lnTo>
                    <a:pt x="63" y="85725"/>
                  </a:lnTo>
                  <a:lnTo>
                    <a:pt x="13665" y="8877135"/>
                  </a:lnTo>
                  <a:lnTo>
                    <a:pt x="99390" y="8877135"/>
                  </a:lnTo>
                  <a:lnTo>
                    <a:pt x="85826" y="85725"/>
                  </a:lnTo>
                  <a:lnTo>
                    <a:pt x="6398704" y="85725"/>
                  </a:lnTo>
                  <a:lnTo>
                    <a:pt x="6398704" y="0"/>
                  </a:lnTo>
                  <a:close/>
                </a:path>
              </a:pathLst>
            </a:custGeom>
            <a:solidFill>
              <a:srgbClr val="000000"/>
            </a:solidFill>
          </p:spPr>
          <p:txBody>
            <a:bodyPr wrap="square" lIns="0" tIns="0" rIns="0" bIns="0" rtlCol="0"/>
            <a:lstStyle/>
            <a:p>
              <a:endParaRPr/>
            </a:p>
          </p:txBody>
        </p:sp>
      </p:grpSp>
      <p:sp>
        <p:nvSpPr>
          <p:cNvPr id="44" name="object 44">
            <a:extLst>
              <a:ext uri="{FF2B5EF4-FFF2-40B4-BE49-F238E27FC236}">
                <a16:creationId xmlns:a16="http://schemas.microsoft.com/office/drawing/2014/main" id="{BDAFEC6B-6F1A-1C9A-098D-181614BEEFF2}"/>
              </a:ext>
            </a:extLst>
          </p:cNvPr>
          <p:cNvSpPr txBox="1"/>
          <p:nvPr/>
        </p:nvSpPr>
        <p:spPr>
          <a:xfrm>
            <a:off x="1547827" y="6527585"/>
            <a:ext cx="5924091" cy="284480"/>
          </a:xfrm>
          <a:prstGeom prst="rect">
            <a:avLst/>
          </a:prstGeom>
        </p:spPr>
        <p:txBody>
          <a:bodyPr vert="horz" wrap="square" lIns="0" tIns="12700" rIns="0" bIns="0" rtlCol="0">
            <a:spAutoFit/>
          </a:bodyPr>
          <a:lstStyle/>
          <a:p>
            <a:pPr marL="12700" algn="ctr">
              <a:lnSpc>
                <a:spcPct val="100000"/>
              </a:lnSpc>
              <a:spcBef>
                <a:spcPts val="100"/>
              </a:spcBef>
            </a:pPr>
            <a:r>
              <a:rPr sz="1700" b="1" spc="170" dirty="0">
                <a:solidFill>
                  <a:srgbClr val="F1F0EC"/>
                </a:solidFill>
                <a:latin typeface="Georgia"/>
                <a:cs typeface="Georgia"/>
              </a:rPr>
              <a:t>RECENT</a:t>
            </a:r>
            <a:r>
              <a:rPr sz="1700" b="1" spc="180" dirty="0">
                <a:solidFill>
                  <a:srgbClr val="F1F0EC"/>
                </a:solidFill>
                <a:latin typeface="Georgia"/>
                <a:cs typeface="Georgia"/>
              </a:rPr>
              <a:t> </a:t>
            </a:r>
            <a:r>
              <a:rPr sz="1700" b="1" spc="100" dirty="0">
                <a:solidFill>
                  <a:srgbClr val="F1F0EC"/>
                </a:solidFill>
                <a:latin typeface="Georgia"/>
                <a:cs typeface="Georgia"/>
              </a:rPr>
              <a:t>PROJECTS</a:t>
            </a:r>
            <a:endParaRPr sz="1700" dirty="0">
              <a:latin typeface="Georgia"/>
              <a:cs typeface="Georgia"/>
            </a:endParaRPr>
          </a:p>
        </p:txBody>
      </p:sp>
      <p:sp>
        <p:nvSpPr>
          <p:cNvPr id="45" name="object 45">
            <a:extLst>
              <a:ext uri="{FF2B5EF4-FFF2-40B4-BE49-F238E27FC236}">
                <a16:creationId xmlns:a16="http://schemas.microsoft.com/office/drawing/2014/main" id="{90902D29-A4A2-284C-808B-EEB79990417D}"/>
              </a:ext>
            </a:extLst>
          </p:cNvPr>
          <p:cNvSpPr txBox="1"/>
          <p:nvPr/>
        </p:nvSpPr>
        <p:spPr>
          <a:xfrm>
            <a:off x="1705110" y="4356368"/>
            <a:ext cx="5675426" cy="1955022"/>
          </a:xfrm>
          <a:prstGeom prst="rect">
            <a:avLst/>
          </a:prstGeom>
        </p:spPr>
        <p:txBody>
          <a:bodyPr vert="horz" wrap="square" lIns="0" tIns="38100" rIns="0" bIns="0" rtlCol="0">
            <a:spAutoFit/>
          </a:bodyPr>
          <a:lstStyle/>
          <a:p>
            <a:pPr marL="184150" indent="-171450">
              <a:lnSpc>
                <a:spcPct val="100000"/>
              </a:lnSpc>
              <a:spcBef>
                <a:spcPts val="300"/>
              </a:spcBef>
              <a:buFont typeface="Arial" panose="020B0604020202020204" pitchFamily="34" charset="0"/>
              <a:buChar char="•"/>
            </a:pPr>
            <a:r>
              <a:rPr sz="1100" b="1" spc="-85" dirty="0">
                <a:solidFill>
                  <a:srgbClr val="F1F0EC"/>
                </a:solidFill>
                <a:latin typeface="Arial" panose="020B0604020202020204" pitchFamily="34" charset="0"/>
                <a:cs typeface="Arial" panose="020B0604020202020204" pitchFamily="34" charset="0"/>
              </a:rPr>
              <a:t>U.S.</a:t>
            </a:r>
            <a:r>
              <a:rPr sz="1100" b="1" spc="-45" dirty="0">
                <a:solidFill>
                  <a:srgbClr val="F1F0EC"/>
                </a:solidFill>
                <a:latin typeface="Arial" panose="020B0604020202020204" pitchFamily="34" charset="0"/>
                <a:cs typeface="Arial" panose="020B0604020202020204" pitchFamily="34" charset="0"/>
              </a:rPr>
              <a:t> </a:t>
            </a:r>
            <a:r>
              <a:rPr sz="1100" b="1" spc="-25" dirty="0">
                <a:solidFill>
                  <a:srgbClr val="F1F0EC"/>
                </a:solidFill>
                <a:latin typeface="Arial" panose="020B0604020202020204" pitchFamily="34" charset="0"/>
                <a:cs typeface="Arial" panose="020B0604020202020204" pitchFamily="34" charset="0"/>
              </a:rPr>
              <a:t>Department</a:t>
            </a:r>
            <a:r>
              <a:rPr sz="1100" b="1" spc="-40" dirty="0">
                <a:solidFill>
                  <a:srgbClr val="F1F0EC"/>
                </a:solidFill>
                <a:latin typeface="Arial" panose="020B0604020202020204" pitchFamily="34" charset="0"/>
                <a:cs typeface="Arial" panose="020B0604020202020204" pitchFamily="34" charset="0"/>
              </a:rPr>
              <a:t> </a:t>
            </a:r>
            <a:r>
              <a:rPr sz="1100" b="1" spc="-10" dirty="0">
                <a:solidFill>
                  <a:srgbClr val="F1F0EC"/>
                </a:solidFill>
                <a:latin typeface="Arial" panose="020B0604020202020204" pitchFamily="34" charset="0"/>
                <a:cs typeface="Arial" panose="020B0604020202020204" pitchFamily="34" charset="0"/>
              </a:rPr>
              <a:t>of</a:t>
            </a:r>
            <a:r>
              <a:rPr sz="1100" b="1" spc="-45" dirty="0">
                <a:solidFill>
                  <a:srgbClr val="F1F0EC"/>
                </a:solidFill>
                <a:latin typeface="Arial" panose="020B0604020202020204" pitchFamily="34" charset="0"/>
                <a:cs typeface="Arial" panose="020B0604020202020204" pitchFamily="34" charset="0"/>
              </a:rPr>
              <a:t> </a:t>
            </a:r>
            <a:r>
              <a:rPr sz="1100" b="1" spc="-35" dirty="0">
                <a:solidFill>
                  <a:srgbClr val="F1F0EC"/>
                </a:solidFill>
                <a:latin typeface="Arial" panose="020B0604020202020204" pitchFamily="34" charset="0"/>
                <a:cs typeface="Arial" panose="020B0604020202020204" pitchFamily="34" charset="0"/>
              </a:rPr>
              <a:t>Homeland</a:t>
            </a:r>
            <a:r>
              <a:rPr sz="1100" b="1" spc="-40" dirty="0">
                <a:solidFill>
                  <a:srgbClr val="F1F0EC"/>
                </a:solidFill>
                <a:latin typeface="Arial" panose="020B0604020202020204" pitchFamily="34" charset="0"/>
                <a:cs typeface="Arial" panose="020B0604020202020204" pitchFamily="34" charset="0"/>
              </a:rPr>
              <a:t> </a:t>
            </a:r>
            <a:r>
              <a:rPr sz="1100" b="1" spc="-55" dirty="0">
                <a:solidFill>
                  <a:srgbClr val="F1F0EC"/>
                </a:solidFill>
                <a:latin typeface="Arial" panose="020B0604020202020204" pitchFamily="34" charset="0"/>
                <a:cs typeface="Arial" panose="020B0604020202020204" pitchFamily="34" charset="0"/>
              </a:rPr>
              <a:t>Security</a:t>
            </a:r>
            <a:r>
              <a:rPr sz="1100" b="1" spc="-45" dirty="0">
                <a:solidFill>
                  <a:srgbClr val="F1F0EC"/>
                </a:solidFill>
                <a:latin typeface="Arial" panose="020B0604020202020204" pitchFamily="34" charset="0"/>
                <a:cs typeface="Arial" panose="020B0604020202020204" pitchFamily="34" charset="0"/>
              </a:rPr>
              <a:t> </a:t>
            </a:r>
            <a:r>
              <a:rPr sz="1100" b="1" spc="-95" dirty="0">
                <a:solidFill>
                  <a:srgbClr val="F1F0EC"/>
                </a:solidFill>
                <a:latin typeface="Arial" panose="020B0604020202020204" pitchFamily="34" charset="0"/>
                <a:cs typeface="Arial" panose="020B0604020202020204" pitchFamily="34" charset="0"/>
              </a:rPr>
              <a:t>(TSA,</a:t>
            </a:r>
            <a:r>
              <a:rPr sz="1100" b="1" spc="-40" dirty="0">
                <a:solidFill>
                  <a:srgbClr val="F1F0EC"/>
                </a:solidFill>
                <a:latin typeface="Arial" panose="020B0604020202020204" pitchFamily="34" charset="0"/>
                <a:cs typeface="Arial" panose="020B0604020202020204" pitchFamily="34" charset="0"/>
              </a:rPr>
              <a:t> </a:t>
            </a:r>
            <a:r>
              <a:rPr sz="1100" b="1" spc="-85" dirty="0">
                <a:solidFill>
                  <a:srgbClr val="F1F0EC"/>
                </a:solidFill>
                <a:latin typeface="Arial" panose="020B0604020202020204" pitchFamily="34" charset="0"/>
                <a:cs typeface="Arial" panose="020B0604020202020204" pitchFamily="34" charset="0"/>
              </a:rPr>
              <a:t>U.S.</a:t>
            </a:r>
            <a:r>
              <a:rPr sz="1100" b="1" spc="-45" dirty="0">
                <a:solidFill>
                  <a:srgbClr val="F1F0EC"/>
                </a:solidFill>
                <a:latin typeface="Arial" panose="020B0604020202020204" pitchFamily="34" charset="0"/>
                <a:cs typeface="Arial" panose="020B0604020202020204" pitchFamily="34" charset="0"/>
              </a:rPr>
              <a:t> </a:t>
            </a:r>
            <a:r>
              <a:rPr sz="1100" b="1" spc="-70" dirty="0">
                <a:solidFill>
                  <a:srgbClr val="F1F0EC"/>
                </a:solidFill>
                <a:latin typeface="Arial" panose="020B0604020202020204" pitchFamily="34" charset="0"/>
                <a:cs typeface="Arial" panose="020B0604020202020204" pitchFamily="34" charset="0"/>
              </a:rPr>
              <a:t>Coast</a:t>
            </a:r>
            <a:r>
              <a:rPr sz="1100" b="1" spc="-40" dirty="0">
                <a:solidFill>
                  <a:srgbClr val="F1F0EC"/>
                </a:solidFill>
                <a:latin typeface="Arial" panose="020B0604020202020204" pitchFamily="34" charset="0"/>
                <a:cs typeface="Arial" panose="020B0604020202020204" pitchFamily="34" charset="0"/>
              </a:rPr>
              <a:t> </a:t>
            </a:r>
            <a:r>
              <a:rPr sz="1100" b="1" spc="-10" dirty="0">
                <a:solidFill>
                  <a:srgbClr val="F1F0EC"/>
                </a:solidFill>
                <a:latin typeface="Arial" panose="020B0604020202020204" pitchFamily="34" charset="0"/>
                <a:cs typeface="Arial" panose="020B0604020202020204" pitchFamily="34" charset="0"/>
              </a:rPr>
              <a:t>Guard)</a:t>
            </a:r>
            <a:endParaRPr sz="1100" b="1" dirty="0">
              <a:latin typeface="Arial" panose="020B0604020202020204" pitchFamily="34" charset="0"/>
              <a:cs typeface="Arial" panose="020B0604020202020204" pitchFamily="34" charset="0"/>
            </a:endParaRPr>
          </a:p>
          <a:p>
            <a:pPr marL="184150" indent="-171450">
              <a:lnSpc>
                <a:spcPct val="100000"/>
              </a:lnSpc>
              <a:spcBef>
                <a:spcPts val="204"/>
              </a:spcBef>
              <a:buFont typeface="Arial" panose="020B0604020202020204" pitchFamily="34" charset="0"/>
              <a:buChar char="•"/>
            </a:pPr>
            <a:r>
              <a:rPr sz="1100" b="1" spc="-85" dirty="0">
                <a:solidFill>
                  <a:srgbClr val="F1F0EC"/>
                </a:solidFill>
                <a:latin typeface="Arial" panose="020B0604020202020204" pitchFamily="34" charset="0"/>
                <a:cs typeface="Arial" panose="020B0604020202020204" pitchFamily="34" charset="0"/>
              </a:rPr>
              <a:t>U.S.</a:t>
            </a:r>
            <a:r>
              <a:rPr sz="1100" b="1" spc="-55" dirty="0">
                <a:solidFill>
                  <a:srgbClr val="F1F0EC"/>
                </a:solidFill>
                <a:latin typeface="Arial" panose="020B0604020202020204" pitchFamily="34" charset="0"/>
                <a:cs typeface="Arial" panose="020B0604020202020204" pitchFamily="34" charset="0"/>
              </a:rPr>
              <a:t> </a:t>
            </a:r>
            <a:r>
              <a:rPr sz="1100" b="1" spc="-25" dirty="0">
                <a:solidFill>
                  <a:srgbClr val="F1F0EC"/>
                </a:solidFill>
                <a:latin typeface="Arial" panose="020B0604020202020204" pitchFamily="34" charset="0"/>
                <a:cs typeface="Arial" panose="020B0604020202020204" pitchFamily="34" charset="0"/>
              </a:rPr>
              <a:t>Army</a:t>
            </a:r>
            <a:r>
              <a:rPr sz="1100" b="1" spc="-50" dirty="0">
                <a:solidFill>
                  <a:srgbClr val="F1F0EC"/>
                </a:solidFill>
                <a:latin typeface="Arial" panose="020B0604020202020204" pitchFamily="34" charset="0"/>
                <a:cs typeface="Arial" panose="020B0604020202020204" pitchFamily="34" charset="0"/>
              </a:rPr>
              <a:t> </a:t>
            </a:r>
            <a:r>
              <a:rPr sz="1100" b="1" spc="-30" dirty="0">
                <a:solidFill>
                  <a:srgbClr val="F1F0EC"/>
                </a:solidFill>
                <a:latin typeface="Arial" panose="020B0604020202020204" pitchFamily="34" charset="0"/>
                <a:cs typeface="Arial" panose="020B0604020202020204" pitchFamily="34" charset="0"/>
              </a:rPr>
              <a:t>(Army</a:t>
            </a:r>
            <a:r>
              <a:rPr sz="1100" b="1" spc="-55" dirty="0">
                <a:solidFill>
                  <a:srgbClr val="F1F0EC"/>
                </a:solidFill>
                <a:latin typeface="Arial" panose="020B0604020202020204" pitchFamily="34" charset="0"/>
                <a:cs typeface="Arial" panose="020B0604020202020204" pitchFamily="34" charset="0"/>
              </a:rPr>
              <a:t> </a:t>
            </a:r>
            <a:r>
              <a:rPr sz="1100" b="1" spc="-60" dirty="0">
                <a:solidFill>
                  <a:srgbClr val="F1F0EC"/>
                </a:solidFill>
                <a:latin typeface="Arial" panose="020B0604020202020204" pitchFamily="34" charset="0"/>
                <a:cs typeface="Arial" panose="020B0604020202020204" pitchFamily="34" charset="0"/>
              </a:rPr>
              <a:t>Corps</a:t>
            </a:r>
            <a:r>
              <a:rPr sz="1100" b="1" spc="-50" dirty="0">
                <a:solidFill>
                  <a:srgbClr val="F1F0EC"/>
                </a:solidFill>
                <a:latin typeface="Arial" panose="020B0604020202020204" pitchFamily="34" charset="0"/>
                <a:cs typeface="Arial" panose="020B0604020202020204" pitchFamily="34" charset="0"/>
              </a:rPr>
              <a:t> </a:t>
            </a:r>
            <a:r>
              <a:rPr sz="1100" b="1" spc="-10" dirty="0">
                <a:solidFill>
                  <a:srgbClr val="F1F0EC"/>
                </a:solidFill>
                <a:latin typeface="Arial" panose="020B0604020202020204" pitchFamily="34" charset="0"/>
                <a:cs typeface="Arial" panose="020B0604020202020204" pitchFamily="34" charset="0"/>
              </a:rPr>
              <a:t>of</a:t>
            </a:r>
            <a:r>
              <a:rPr sz="1100" b="1" spc="-50" dirty="0">
                <a:solidFill>
                  <a:srgbClr val="F1F0EC"/>
                </a:solidFill>
                <a:latin typeface="Arial" panose="020B0604020202020204" pitchFamily="34" charset="0"/>
                <a:cs typeface="Arial" panose="020B0604020202020204" pitchFamily="34" charset="0"/>
              </a:rPr>
              <a:t> </a:t>
            </a:r>
            <a:r>
              <a:rPr sz="1100" b="1" spc="-10" dirty="0">
                <a:solidFill>
                  <a:srgbClr val="F1F0EC"/>
                </a:solidFill>
                <a:latin typeface="Arial" panose="020B0604020202020204" pitchFamily="34" charset="0"/>
                <a:cs typeface="Arial" panose="020B0604020202020204" pitchFamily="34" charset="0"/>
              </a:rPr>
              <a:t>Engineers)</a:t>
            </a:r>
            <a:endParaRPr sz="1100" b="1" dirty="0">
              <a:latin typeface="Arial" panose="020B0604020202020204" pitchFamily="34" charset="0"/>
              <a:cs typeface="Arial" panose="020B0604020202020204" pitchFamily="34" charset="0"/>
            </a:endParaRPr>
          </a:p>
          <a:p>
            <a:pPr marL="184150" indent="-171450">
              <a:lnSpc>
                <a:spcPct val="100000"/>
              </a:lnSpc>
              <a:spcBef>
                <a:spcPts val="204"/>
              </a:spcBef>
              <a:buFont typeface="Arial" panose="020B0604020202020204" pitchFamily="34" charset="0"/>
              <a:buChar char="•"/>
            </a:pPr>
            <a:r>
              <a:rPr sz="1100" b="1" spc="-85" dirty="0">
                <a:solidFill>
                  <a:srgbClr val="F1F0EC"/>
                </a:solidFill>
                <a:latin typeface="Arial" panose="020B0604020202020204" pitchFamily="34" charset="0"/>
                <a:cs typeface="Arial" panose="020B0604020202020204" pitchFamily="34" charset="0"/>
              </a:rPr>
              <a:t>U.S.</a:t>
            </a:r>
            <a:r>
              <a:rPr sz="1100" b="1" spc="-45" dirty="0">
                <a:solidFill>
                  <a:srgbClr val="F1F0EC"/>
                </a:solidFill>
                <a:latin typeface="Arial" panose="020B0604020202020204" pitchFamily="34" charset="0"/>
                <a:cs typeface="Arial" panose="020B0604020202020204" pitchFamily="34" charset="0"/>
              </a:rPr>
              <a:t> </a:t>
            </a:r>
            <a:r>
              <a:rPr sz="1100" b="1" spc="-25" dirty="0">
                <a:solidFill>
                  <a:srgbClr val="F1F0EC"/>
                </a:solidFill>
                <a:latin typeface="Arial" panose="020B0604020202020204" pitchFamily="34" charset="0"/>
                <a:cs typeface="Arial" panose="020B0604020202020204" pitchFamily="34" charset="0"/>
              </a:rPr>
              <a:t>Department</a:t>
            </a:r>
            <a:r>
              <a:rPr sz="1100" b="1" spc="-45" dirty="0">
                <a:solidFill>
                  <a:srgbClr val="F1F0EC"/>
                </a:solidFill>
                <a:latin typeface="Arial" panose="020B0604020202020204" pitchFamily="34" charset="0"/>
                <a:cs typeface="Arial" panose="020B0604020202020204" pitchFamily="34" charset="0"/>
              </a:rPr>
              <a:t> </a:t>
            </a:r>
            <a:r>
              <a:rPr sz="1100" b="1" spc="-10" dirty="0">
                <a:solidFill>
                  <a:srgbClr val="F1F0EC"/>
                </a:solidFill>
                <a:latin typeface="Arial" panose="020B0604020202020204" pitchFamily="34" charset="0"/>
                <a:cs typeface="Arial" panose="020B0604020202020204" pitchFamily="34" charset="0"/>
              </a:rPr>
              <a:t>of</a:t>
            </a:r>
            <a:r>
              <a:rPr sz="1100" b="1" spc="-45" dirty="0">
                <a:solidFill>
                  <a:srgbClr val="F1F0EC"/>
                </a:solidFill>
                <a:latin typeface="Arial" panose="020B0604020202020204" pitchFamily="34" charset="0"/>
                <a:cs typeface="Arial" panose="020B0604020202020204" pitchFamily="34" charset="0"/>
              </a:rPr>
              <a:t> </a:t>
            </a:r>
            <a:r>
              <a:rPr sz="1100" b="1" spc="-20" dirty="0">
                <a:solidFill>
                  <a:srgbClr val="F1F0EC"/>
                </a:solidFill>
                <a:latin typeface="Arial" panose="020B0604020202020204" pitchFamily="34" charset="0"/>
                <a:cs typeface="Arial" panose="020B0604020202020204" pitchFamily="34" charset="0"/>
              </a:rPr>
              <a:t>State</a:t>
            </a:r>
            <a:endParaRPr sz="1100" b="1" dirty="0">
              <a:latin typeface="Arial" panose="020B0604020202020204" pitchFamily="34" charset="0"/>
              <a:cs typeface="Arial" panose="020B0604020202020204" pitchFamily="34" charset="0"/>
            </a:endParaRPr>
          </a:p>
          <a:p>
            <a:pPr marL="184150" marR="5080" indent="-171450">
              <a:lnSpc>
                <a:spcPct val="116399"/>
              </a:lnSpc>
              <a:buFont typeface="Arial" panose="020B0604020202020204" pitchFamily="34" charset="0"/>
              <a:buChar char="•"/>
            </a:pPr>
            <a:r>
              <a:rPr sz="1100" b="1" spc="-85" dirty="0">
                <a:solidFill>
                  <a:srgbClr val="F1F0EC"/>
                </a:solidFill>
                <a:latin typeface="Arial" panose="020B0604020202020204" pitchFamily="34" charset="0"/>
                <a:cs typeface="Arial" panose="020B0604020202020204" pitchFamily="34" charset="0"/>
              </a:rPr>
              <a:t>U.S.</a:t>
            </a:r>
            <a:r>
              <a:rPr sz="1100" b="1" spc="-50" dirty="0">
                <a:solidFill>
                  <a:srgbClr val="F1F0EC"/>
                </a:solidFill>
                <a:latin typeface="Arial" panose="020B0604020202020204" pitchFamily="34" charset="0"/>
                <a:cs typeface="Arial" panose="020B0604020202020204" pitchFamily="34" charset="0"/>
              </a:rPr>
              <a:t> </a:t>
            </a:r>
            <a:r>
              <a:rPr sz="1100" b="1" spc="-30" dirty="0">
                <a:solidFill>
                  <a:srgbClr val="F1F0EC"/>
                </a:solidFill>
                <a:latin typeface="Arial" panose="020B0604020202020204" pitchFamily="34" charset="0"/>
                <a:cs typeface="Arial" panose="020B0604020202020204" pitchFamily="34" charset="0"/>
              </a:rPr>
              <a:t>Navy</a:t>
            </a:r>
            <a:r>
              <a:rPr sz="1100" b="1" spc="-50" dirty="0">
                <a:solidFill>
                  <a:srgbClr val="F1F0EC"/>
                </a:solidFill>
                <a:latin typeface="Arial" panose="020B0604020202020204" pitchFamily="34" charset="0"/>
                <a:cs typeface="Arial" panose="020B0604020202020204" pitchFamily="34" charset="0"/>
              </a:rPr>
              <a:t> </a:t>
            </a:r>
            <a:r>
              <a:rPr sz="1100" b="1" spc="-40" dirty="0">
                <a:solidFill>
                  <a:srgbClr val="F1F0EC"/>
                </a:solidFill>
                <a:latin typeface="Arial" panose="020B0604020202020204" pitchFamily="34" charset="0"/>
                <a:cs typeface="Arial" panose="020B0604020202020204" pitchFamily="34" charset="0"/>
              </a:rPr>
              <a:t>(Naval</a:t>
            </a:r>
            <a:r>
              <a:rPr sz="1100" b="1" spc="-50" dirty="0">
                <a:solidFill>
                  <a:srgbClr val="F1F0EC"/>
                </a:solidFill>
                <a:latin typeface="Arial" panose="020B0604020202020204" pitchFamily="34" charset="0"/>
                <a:cs typeface="Arial" panose="020B0604020202020204" pitchFamily="34" charset="0"/>
              </a:rPr>
              <a:t> </a:t>
            </a:r>
            <a:r>
              <a:rPr sz="1100" b="1" spc="-45" dirty="0">
                <a:solidFill>
                  <a:srgbClr val="F1F0EC"/>
                </a:solidFill>
                <a:latin typeface="Arial" panose="020B0604020202020204" pitchFamily="34" charset="0"/>
                <a:cs typeface="Arial" panose="020B0604020202020204" pitchFamily="34" charset="0"/>
              </a:rPr>
              <a:t>Supply</a:t>
            </a:r>
            <a:r>
              <a:rPr sz="1100" b="1" spc="-50" dirty="0">
                <a:solidFill>
                  <a:srgbClr val="F1F0EC"/>
                </a:solidFill>
                <a:latin typeface="Arial" panose="020B0604020202020204" pitchFamily="34" charset="0"/>
                <a:cs typeface="Arial" panose="020B0604020202020204" pitchFamily="34" charset="0"/>
              </a:rPr>
              <a:t> </a:t>
            </a:r>
            <a:r>
              <a:rPr sz="1100" b="1" spc="-70" dirty="0">
                <a:solidFill>
                  <a:srgbClr val="F1F0EC"/>
                </a:solidFill>
                <a:latin typeface="Arial" panose="020B0604020202020204" pitchFamily="34" charset="0"/>
                <a:cs typeface="Arial" panose="020B0604020202020204" pitchFamily="34" charset="0"/>
              </a:rPr>
              <a:t>Systems</a:t>
            </a:r>
            <a:r>
              <a:rPr sz="1100" b="1" spc="-50" dirty="0">
                <a:solidFill>
                  <a:srgbClr val="F1F0EC"/>
                </a:solidFill>
                <a:latin typeface="Arial" panose="020B0604020202020204" pitchFamily="34" charset="0"/>
                <a:cs typeface="Arial" panose="020B0604020202020204" pitchFamily="34" charset="0"/>
              </a:rPr>
              <a:t> </a:t>
            </a:r>
            <a:r>
              <a:rPr sz="1100" b="1" spc="-35" dirty="0">
                <a:solidFill>
                  <a:srgbClr val="F1F0EC"/>
                </a:solidFill>
                <a:latin typeface="Arial" panose="020B0604020202020204" pitchFamily="34" charset="0"/>
                <a:cs typeface="Arial" panose="020B0604020202020204" pitchFamily="34" charset="0"/>
              </a:rPr>
              <a:t>Command;</a:t>
            </a:r>
            <a:r>
              <a:rPr sz="1100" b="1" spc="-45" dirty="0">
                <a:solidFill>
                  <a:srgbClr val="F1F0EC"/>
                </a:solidFill>
                <a:latin typeface="Arial" panose="020B0604020202020204" pitchFamily="34" charset="0"/>
                <a:cs typeface="Arial" panose="020B0604020202020204" pitchFamily="34" charset="0"/>
              </a:rPr>
              <a:t> </a:t>
            </a:r>
            <a:r>
              <a:rPr sz="1100" b="1" spc="-35" dirty="0">
                <a:solidFill>
                  <a:srgbClr val="F1F0EC"/>
                </a:solidFill>
                <a:latin typeface="Arial" panose="020B0604020202020204" pitchFamily="34" charset="0"/>
                <a:cs typeface="Arial" panose="020B0604020202020204" pitchFamily="34" charset="0"/>
              </a:rPr>
              <a:t>Naval</a:t>
            </a:r>
            <a:r>
              <a:rPr sz="1100" b="1" spc="-50" dirty="0">
                <a:solidFill>
                  <a:srgbClr val="F1F0EC"/>
                </a:solidFill>
                <a:latin typeface="Arial" panose="020B0604020202020204" pitchFamily="34" charset="0"/>
                <a:cs typeface="Arial" panose="020B0604020202020204" pitchFamily="34" charset="0"/>
              </a:rPr>
              <a:t> </a:t>
            </a:r>
            <a:r>
              <a:rPr sz="1100" b="1" spc="-95" dirty="0">
                <a:solidFill>
                  <a:srgbClr val="F1F0EC"/>
                </a:solidFill>
                <a:latin typeface="Arial" panose="020B0604020202020204" pitchFamily="34" charset="0"/>
                <a:cs typeface="Arial" panose="020B0604020202020204" pitchFamily="34" charset="0"/>
              </a:rPr>
              <a:t>Sea</a:t>
            </a:r>
            <a:r>
              <a:rPr sz="1100" b="1" spc="-50" dirty="0">
                <a:solidFill>
                  <a:srgbClr val="F1F0EC"/>
                </a:solidFill>
                <a:latin typeface="Arial" panose="020B0604020202020204" pitchFamily="34" charset="0"/>
                <a:cs typeface="Arial" panose="020B0604020202020204" pitchFamily="34" charset="0"/>
              </a:rPr>
              <a:t> </a:t>
            </a:r>
            <a:r>
              <a:rPr sz="1100" b="1" spc="-70" dirty="0">
                <a:solidFill>
                  <a:srgbClr val="F1F0EC"/>
                </a:solidFill>
                <a:latin typeface="Arial" panose="020B0604020202020204" pitchFamily="34" charset="0"/>
                <a:cs typeface="Arial" panose="020B0604020202020204" pitchFamily="34" charset="0"/>
              </a:rPr>
              <a:t>Systems</a:t>
            </a:r>
            <a:r>
              <a:rPr sz="1100" b="1" spc="-50" dirty="0">
                <a:solidFill>
                  <a:srgbClr val="F1F0EC"/>
                </a:solidFill>
                <a:latin typeface="Arial" panose="020B0604020202020204" pitchFamily="34" charset="0"/>
                <a:cs typeface="Arial" panose="020B0604020202020204" pitchFamily="34" charset="0"/>
              </a:rPr>
              <a:t> </a:t>
            </a:r>
            <a:r>
              <a:rPr sz="1100" b="1" spc="-10" dirty="0">
                <a:solidFill>
                  <a:srgbClr val="F1F0EC"/>
                </a:solidFill>
                <a:latin typeface="Arial" panose="020B0604020202020204" pitchFamily="34" charset="0"/>
                <a:cs typeface="Arial" panose="020B0604020202020204" pitchFamily="34" charset="0"/>
              </a:rPr>
              <a:t>Command; </a:t>
            </a:r>
            <a:r>
              <a:rPr sz="1100" b="1" spc="-35" dirty="0">
                <a:solidFill>
                  <a:srgbClr val="F1F0EC"/>
                </a:solidFill>
                <a:latin typeface="Arial" panose="020B0604020202020204" pitchFamily="34" charset="0"/>
                <a:cs typeface="Arial" panose="020B0604020202020204" pitchFamily="34" charset="0"/>
              </a:rPr>
              <a:t>Naval </a:t>
            </a:r>
            <a:r>
              <a:rPr sz="1100" b="1" spc="-20" dirty="0">
                <a:solidFill>
                  <a:srgbClr val="F1F0EC"/>
                </a:solidFill>
                <a:latin typeface="Arial" panose="020B0604020202020204" pitchFamily="34" charset="0"/>
                <a:cs typeface="Arial" panose="020B0604020202020204" pitchFamily="34" charset="0"/>
              </a:rPr>
              <a:t>Information</a:t>
            </a:r>
            <a:r>
              <a:rPr sz="1100" b="1" spc="-30" dirty="0">
                <a:solidFill>
                  <a:srgbClr val="F1F0EC"/>
                </a:solidFill>
                <a:latin typeface="Arial" panose="020B0604020202020204" pitchFamily="34" charset="0"/>
                <a:cs typeface="Arial" panose="020B0604020202020204" pitchFamily="34" charset="0"/>
              </a:rPr>
              <a:t> </a:t>
            </a:r>
            <a:r>
              <a:rPr sz="1100" b="1" spc="-25" dirty="0">
                <a:solidFill>
                  <a:srgbClr val="F1F0EC"/>
                </a:solidFill>
                <a:latin typeface="Arial" panose="020B0604020202020204" pitchFamily="34" charset="0"/>
                <a:cs typeface="Arial" panose="020B0604020202020204" pitchFamily="34" charset="0"/>
              </a:rPr>
              <a:t>Warfare</a:t>
            </a:r>
            <a:r>
              <a:rPr sz="1100" b="1" spc="-30" dirty="0">
                <a:solidFill>
                  <a:srgbClr val="F1F0EC"/>
                </a:solidFill>
                <a:latin typeface="Arial" panose="020B0604020202020204" pitchFamily="34" charset="0"/>
                <a:cs typeface="Arial" panose="020B0604020202020204" pitchFamily="34" charset="0"/>
              </a:rPr>
              <a:t> </a:t>
            </a:r>
            <a:r>
              <a:rPr sz="1100" b="1" spc="-70" dirty="0">
                <a:solidFill>
                  <a:srgbClr val="F1F0EC"/>
                </a:solidFill>
                <a:latin typeface="Arial" panose="020B0604020202020204" pitchFamily="34" charset="0"/>
                <a:cs typeface="Arial" panose="020B0604020202020204" pitchFamily="34" charset="0"/>
              </a:rPr>
              <a:t>Systems</a:t>
            </a:r>
            <a:r>
              <a:rPr sz="1100" b="1" spc="-30" dirty="0">
                <a:solidFill>
                  <a:srgbClr val="F1F0EC"/>
                </a:solidFill>
                <a:latin typeface="Arial" panose="020B0604020202020204" pitchFamily="34" charset="0"/>
                <a:cs typeface="Arial" panose="020B0604020202020204" pitchFamily="34" charset="0"/>
              </a:rPr>
              <a:t> </a:t>
            </a:r>
            <a:r>
              <a:rPr sz="1100" b="1" spc="-10" dirty="0">
                <a:solidFill>
                  <a:srgbClr val="F1F0EC"/>
                </a:solidFill>
                <a:latin typeface="Arial" panose="020B0604020202020204" pitchFamily="34" charset="0"/>
                <a:cs typeface="Arial" panose="020B0604020202020204" pitchFamily="34" charset="0"/>
              </a:rPr>
              <a:t>Command)</a:t>
            </a:r>
            <a:endParaRPr sz="1100" b="1" dirty="0">
              <a:latin typeface="Arial" panose="020B0604020202020204" pitchFamily="34" charset="0"/>
              <a:cs typeface="Arial" panose="020B0604020202020204" pitchFamily="34" charset="0"/>
            </a:endParaRPr>
          </a:p>
          <a:p>
            <a:pPr marL="184150" marR="271780" indent="-171450">
              <a:lnSpc>
                <a:spcPct val="116399"/>
              </a:lnSpc>
              <a:buFont typeface="Arial" panose="020B0604020202020204" pitchFamily="34" charset="0"/>
              <a:buChar char="•"/>
            </a:pPr>
            <a:r>
              <a:rPr sz="1100" b="1" spc="-40" dirty="0">
                <a:solidFill>
                  <a:srgbClr val="F1F0EC"/>
                </a:solidFill>
                <a:latin typeface="Arial" panose="020B0604020202020204" pitchFamily="34" charset="0"/>
                <a:cs typeface="Arial" panose="020B0604020202020204" pitchFamily="34" charset="0"/>
              </a:rPr>
              <a:t>Commonwealth</a:t>
            </a:r>
            <a:r>
              <a:rPr sz="1100" b="1" spc="-25" dirty="0">
                <a:solidFill>
                  <a:srgbClr val="F1F0EC"/>
                </a:solidFill>
                <a:latin typeface="Arial" panose="020B0604020202020204" pitchFamily="34" charset="0"/>
                <a:cs typeface="Arial" panose="020B0604020202020204" pitchFamily="34" charset="0"/>
              </a:rPr>
              <a:t> </a:t>
            </a:r>
            <a:r>
              <a:rPr sz="1100" b="1" spc="-10" dirty="0">
                <a:solidFill>
                  <a:srgbClr val="F1F0EC"/>
                </a:solidFill>
                <a:latin typeface="Arial" panose="020B0604020202020204" pitchFamily="34" charset="0"/>
                <a:cs typeface="Arial" panose="020B0604020202020204" pitchFamily="34" charset="0"/>
              </a:rPr>
              <a:t>of</a:t>
            </a:r>
            <a:r>
              <a:rPr sz="1100" b="1" spc="-20" dirty="0">
                <a:solidFill>
                  <a:srgbClr val="F1F0EC"/>
                </a:solidFill>
                <a:latin typeface="Arial" panose="020B0604020202020204" pitchFamily="34" charset="0"/>
                <a:cs typeface="Arial" panose="020B0604020202020204" pitchFamily="34" charset="0"/>
              </a:rPr>
              <a:t> </a:t>
            </a:r>
            <a:r>
              <a:rPr sz="1100" b="1" spc="-45" dirty="0">
                <a:solidFill>
                  <a:srgbClr val="F1F0EC"/>
                </a:solidFill>
                <a:latin typeface="Arial" panose="020B0604020202020204" pitchFamily="34" charset="0"/>
                <a:cs typeface="Arial" panose="020B0604020202020204" pitchFamily="34" charset="0"/>
              </a:rPr>
              <a:t>Virginia</a:t>
            </a:r>
            <a:r>
              <a:rPr sz="1100" b="1" spc="-25" dirty="0">
                <a:solidFill>
                  <a:srgbClr val="F1F0EC"/>
                </a:solidFill>
                <a:latin typeface="Arial" panose="020B0604020202020204" pitchFamily="34" charset="0"/>
                <a:cs typeface="Arial" panose="020B0604020202020204" pitchFamily="34" charset="0"/>
              </a:rPr>
              <a:t> </a:t>
            </a:r>
            <a:r>
              <a:rPr sz="1100" b="1" spc="-45" dirty="0">
                <a:solidFill>
                  <a:srgbClr val="F1F0EC"/>
                </a:solidFill>
                <a:latin typeface="Arial" panose="020B0604020202020204" pitchFamily="34" charset="0"/>
                <a:cs typeface="Arial" panose="020B0604020202020204" pitchFamily="34" charset="0"/>
              </a:rPr>
              <a:t>(Virginia</a:t>
            </a:r>
            <a:r>
              <a:rPr sz="1100" b="1" spc="-20" dirty="0">
                <a:solidFill>
                  <a:srgbClr val="F1F0EC"/>
                </a:solidFill>
                <a:latin typeface="Arial" panose="020B0604020202020204" pitchFamily="34" charset="0"/>
                <a:cs typeface="Arial" panose="020B0604020202020204" pitchFamily="34" charset="0"/>
              </a:rPr>
              <a:t> </a:t>
            </a:r>
            <a:r>
              <a:rPr sz="1100" b="1" spc="-35" dirty="0">
                <a:solidFill>
                  <a:srgbClr val="F1F0EC"/>
                </a:solidFill>
                <a:latin typeface="Arial" panose="020B0604020202020204" pitchFamily="34" charset="0"/>
                <a:cs typeface="Arial" panose="020B0604020202020204" pitchFamily="34" charset="0"/>
              </a:rPr>
              <a:t>Employment</a:t>
            </a:r>
            <a:r>
              <a:rPr sz="1100" b="1" spc="-25" dirty="0">
                <a:solidFill>
                  <a:srgbClr val="F1F0EC"/>
                </a:solidFill>
                <a:latin typeface="Arial" panose="020B0604020202020204" pitchFamily="34" charset="0"/>
                <a:cs typeface="Arial" panose="020B0604020202020204" pitchFamily="34" charset="0"/>
              </a:rPr>
              <a:t> </a:t>
            </a:r>
            <a:r>
              <a:rPr sz="1100" b="1" spc="-50" dirty="0">
                <a:solidFill>
                  <a:srgbClr val="F1F0EC"/>
                </a:solidFill>
                <a:latin typeface="Arial" panose="020B0604020202020204" pitchFamily="34" charset="0"/>
                <a:cs typeface="Arial" panose="020B0604020202020204" pitchFamily="34" charset="0"/>
              </a:rPr>
              <a:t>Commission,</a:t>
            </a:r>
            <a:r>
              <a:rPr sz="1100" b="1" spc="-20" dirty="0">
                <a:solidFill>
                  <a:srgbClr val="F1F0EC"/>
                </a:solidFill>
                <a:latin typeface="Arial" panose="020B0604020202020204" pitchFamily="34" charset="0"/>
                <a:cs typeface="Arial" panose="020B0604020202020204" pitchFamily="34" charset="0"/>
              </a:rPr>
              <a:t> </a:t>
            </a:r>
            <a:r>
              <a:rPr sz="1100" b="1" spc="-10" dirty="0">
                <a:solidFill>
                  <a:srgbClr val="F1F0EC"/>
                </a:solidFill>
                <a:latin typeface="Arial" panose="020B0604020202020204" pitchFamily="34" charset="0"/>
                <a:cs typeface="Arial" panose="020B0604020202020204" pitchFamily="34" charset="0"/>
              </a:rPr>
              <a:t>Virginia </a:t>
            </a:r>
            <a:r>
              <a:rPr sz="1100" b="1" spc="-25" dirty="0">
                <a:solidFill>
                  <a:srgbClr val="F1F0EC"/>
                </a:solidFill>
                <a:latin typeface="Arial" panose="020B0604020202020204" pitchFamily="34" charset="0"/>
                <a:cs typeface="Arial" panose="020B0604020202020204" pitchFamily="34" charset="0"/>
              </a:rPr>
              <a:t>Department</a:t>
            </a:r>
            <a:r>
              <a:rPr sz="1100" b="1" spc="-35" dirty="0">
                <a:solidFill>
                  <a:srgbClr val="F1F0EC"/>
                </a:solidFill>
                <a:latin typeface="Arial" panose="020B0604020202020204" pitchFamily="34" charset="0"/>
                <a:cs typeface="Arial" panose="020B0604020202020204" pitchFamily="34" charset="0"/>
              </a:rPr>
              <a:t> </a:t>
            </a:r>
            <a:r>
              <a:rPr sz="1100" b="1" spc="-10" dirty="0">
                <a:solidFill>
                  <a:srgbClr val="F1F0EC"/>
                </a:solidFill>
                <a:latin typeface="Arial" panose="020B0604020202020204" pitchFamily="34" charset="0"/>
                <a:cs typeface="Arial" panose="020B0604020202020204" pitchFamily="34" charset="0"/>
              </a:rPr>
              <a:t>of</a:t>
            </a:r>
            <a:r>
              <a:rPr sz="1100" b="1" spc="-30" dirty="0">
                <a:solidFill>
                  <a:srgbClr val="F1F0EC"/>
                </a:solidFill>
                <a:latin typeface="Arial" panose="020B0604020202020204" pitchFamily="34" charset="0"/>
                <a:cs typeface="Arial" panose="020B0604020202020204" pitchFamily="34" charset="0"/>
              </a:rPr>
              <a:t> </a:t>
            </a:r>
            <a:r>
              <a:rPr sz="1100" b="1" spc="-50" dirty="0">
                <a:solidFill>
                  <a:srgbClr val="F1F0EC"/>
                </a:solidFill>
                <a:latin typeface="Arial" panose="020B0604020202020204" pitchFamily="34" charset="0"/>
                <a:cs typeface="Arial" panose="020B0604020202020204" pitchFamily="34" charset="0"/>
              </a:rPr>
              <a:t>Education,</a:t>
            </a:r>
            <a:r>
              <a:rPr sz="1100" b="1" spc="-30" dirty="0">
                <a:solidFill>
                  <a:srgbClr val="F1F0EC"/>
                </a:solidFill>
                <a:latin typeface="Arial" panose="020B0604020202020204" pitchFamily="34" charset="0"/>
                <a:cs typeface="Arial" panose="020B0604020202020204" pitchFamily="34" charset="0"/>
              </a:rPr>
              <a:t> </a:t>
            </a:r>
            <a:r>
              <a:rPr sz="1100" b="1" spc="-45" dirty="0">
                <a:solidFill>
                  <a:srgbClr val="F1F0EC"/>
                </a:solidFill>
                <a:latin typeface="Arial" panose="020B0604020202020204" pitchFamily="34" charset="0"/>
                <a:cs typeface="Arial" panose="020B0604020202020204" pitchFamily="34" charset="0"/>
              </a:rPr>
              <a:t>Virginia</a:t>
            </a:r>
            <a:r>
              <a:rPr sz="1100" b="1" spc="-30" dirty="0">
                <a:solidFill>
                  <a:srgbClr val="F1F0EC"/>
                </a:solidFill>
                <a:latin typeface="Arial" panose="020B0604020202020204" pitchFamily="34" charset="0"/>
                <a:cs typeface="Arial" panose="020B0604020202020204" pitchFamily="34" charset="0"/>
              </a:rPr>
              <a:t> </a:t>
            </a:r>
            <a:r>
              <a:rPr sz="1100" b="1" spc="-45" dirty="0">
                <a:solidFill>
                  <a:srgbClr val="F1F0EC"/>
                </a:solidFill>
                <a:latin typeface="Arial" panose="020B0604020202020204" pitchFamily="34" charset="0"/>
                <a:cs typeface="Arial" panose="020B0604020202020204" pitchFamily="34" charset="0"/>
              </a:rPr>
              <a:t>Housing</a:t>
            </a:r>
            <a:r>
              <a:rPr sz="1100" b="1" spc="-30" dirty="0">
                <a:solidFill>
                  <a:srgbClr val="F1F0EC"/>
                </a:solidFill>
                <a:latin typeface="Arial" panose="020B0604020202020204" pitchFamily="34" charset="0"/>
                <a:cs typeface="Arial" panose="020B0604020202020204" pitchFamily="34" charset="0"/>
              </a:rPr>
              <a:t> </a:t>
            </a:r>
            <a:r>
              <a:rPr sz="1100" b="1" spc="-35" dirty="0">
                <a:solidFill>
                  <a:srgbClr val="F1F0EC"/>
                </a:solidFill>
                <a:latin typeface="Arial" panose="020B0604020202020204" pitchFamily="34" charset="0"/>
                <a:cs typeface="Arial" panose="020B0604020202020204" pitchFamily="34" charset="0"/>
              </a:rPr>
              <a:t>Development</a:t>
            </a:r>
            <a:r>
              <a:rPr sz="1100" b="1" spc="-30" dirty="0">
                <a:solidFill>
                  <a:srgbClr val="F1F0EC"/>
                </a:solidFill>
                <a:latin typeface="Arial" panose="020B0604020202020204" pitchFamily="34" charset="0"/>
                <a:cs typeface="Arial" panose="020B0604020202020204" pitchFamily="34" charset="0"/>
              </a:rPr>
              <a:t> </a:t>
            </a:r>
            <a:r>
              <a:rPr sz="1100" b="1" spc="-10" dirty="0">
                <a:solidFill>
                  <a:srgbClr val="F1F0EC"/>
                </a:solidFill>
                <a:latin typeface="Arial" panose="020B0604020202020204" pitchFamily="34" charset="0"/>
                <a:cs typeface="Arial" panose="020B0604020202020204" pitchFamily="34" charset="0"/>
              </a:rPr>
              <a:t>Authority) </a:t>
            </a:r>
            <a:endParaRPr lang="en-US" sz="1100" b="1" spc="-10" dirty="0">
              <a:solidFill>
                <a:srgbClr val="F1F0EC"/>
              </a:solidFill>
              <a:latin typeface="Arial" panose="020B0604020202020204" pitchFamily="34" charset="0"/>
              <a:cs typeface="Arial" panose="020B0604020202020204" pitchFamily="34" charset="0"/>
            </a:endParaRPr>
          </a:p>
          <a:p>
            <a:pPr marL="184150" marR="271780" indent="-171450">
              <a:lnSpc>
                <a:spcPct val="116399"/>
              </a:lnSpc>
              <a:buFont typeface="Arial" panose="020B0604020202020204" pitchFamily="34" charset="0"/>
              <a:buChar char="•"/>
            </a:pPr>
            <a:r>
              <a:rPr sz="1100" b="1" spc="-45" dirty="0">
                <a:solidFill>
                  <a:srgbClr val="F1F0EC"/>
                </a:solidFill>
                <a:latin typeface="Arial" panose="020B0604020202020204" pitchFamily="34" charset="0"/>
                <a:cs typeface="Arial" panose="020B0604020202020204" pitchFamily="34" charset="0"/>
              </a:rPr>
              <a:t>Philips</a:t>
            </a:r>
            <a:r>
              <a:rPr sz="1100" b="1" spc="-30" dirty="0">
                <a:solidFill>
                  <a:srgbClr val="F1F0EC"/>
                </a:solidFill>
                <a:latin typeface="Arial" panose="020B0604020202020204" pitchFamily="34" charset="0"/>
                <a:cs typeface="Arial" panose="020B0604020202020204" pitchFamily="34" charset="0"/>
              </a:rPr>
              <a:t> </a:t>
            </a:r>
            <a:r>
              <a:rPr sz="1100" b="1" spc="-10" dirty="0">
                <a:solidFill>
                  <a:srgbClr val="F1F0EC"/>
                </a:solidFill>
                <a:latin typeface="Arial" panose="020B0604020202020204" pitchFamily="34" charset="0"/>
                <a:cs typeface="Arial" panose="020B0604020202020204" pitchFamily="34" charset="0"/>
              </a:rPr>
              <a:t>(Magnavox)</a:t>
            </a:r>
            <a:endParaRPr sz="1100" b="1" dirty="0">
              <a:latin typeface="Arial" panose="020B0604020202020204" pitchFamily="34" charset="0"/>
              <a:cs typeface="Arial" panose="020B0604020202020204" pitchFamily="34" charset="0"/>
            </a:endParaRPr>
          </a:p>
          <a:p>
            <a:pPr marL="184150" marR="1864995" indent="-171450">
              <a:lnSpc>
                <a:spcPct val="116399"/>
              </a:lnSpc>
              <a:buFont typeface="Arial" panose="020B0604020202020204" pitchFamily="34" charset="0"/>
              <a:buChar char="•"/>
            </a:pPr>
            <a:r>
              <a:rPr sz="1100" b="1" spc="-35" dirty="0">
                <a:solidFill>
                  <a:srgbClr val="F1F0EC"/>
                </a:solidFill>
                <a:latin typeface="Arial" panose="020B0604020202020204" pitchFamily="34" charset="0"/>
                <a:cs typeface="Arial" panose="020B0604020202020204" pitchFamily="34" charset="0"/>
              </a:rPr>
              <a:t>Lord </a:t>
            </a:r>
            <a:r>
              <a:rPr sz="1100" b="1" spc="-20" dirty="0">
                <a:solidFill>
                  <a:srgbClr val="F1F0EC"/>
                </a:solidFill>
                <a:latin typeface="Arial" panose="020B0604020202020204" pitchFamily="34" charset="0"/>
                <a:cs typeface="Arial" panose="020B0604020202020204" pitchFamily="34" charset="0"/>
              </a:rPr>
              <a:t>and</a:t>
            </a:r>
            <a:r>
              <a:rPr sz="1100" b="1" spc="-35" dirty="0">
                <a:solidFill>
                  <a:srgbClr val="F1F0EC"/>
                </a:solidFill>
                <a:latin typeface="Arial" panose="020B0604020202020204" pitchFamily="34" charset="0"/>
                <a:cs typeface="Arial" panose="020B0604020202020204" pitchFamily="34" charset="0"/>
              </a:rPr>
              <a:t> </a:t>
            </a:r>
            <a:r>
              <a:rPr sz="1100" b="1" spc="-65" dirty="0">
                <a:solidFill>
                  <a:srgbClr val="F1F0EC"/>
                </a:solidFill>
                <a:latin typeface="Arial" panose="020B0604020202020204" pitchFamily="34" charset="0"/>
                <a:cs typeface="Arial" panose="020B0604020202020204" pitchFamily="34" charset="0"/>
              </a:rPr>
              <a:t>Tucker</a:t>
            </a:r>
            <a:r>
              <a:rPr sz="1100" b="1" spc="-35" dirty="0">
                <a:solidFill>
                  <a:srgbClr val="F1F0EC"/>
                </a:solidFill>
                <a:latin typeface="Arial" panose="020B0604020202020204" pitchFamily="34" charset="0"/>
                <a:cs typeface="Arial" panose="020B0604020202020204" pitchFamily="34" charset="0"/>
              </a:rPr>
              <a:t> Management</a:t>
            </a:r>
            <a:r>
              <a:rPr sz="1100" b="1" spc="-30" dirty="0">
                <a:solidFill>
                  <a:srgbClr val="F1F0EC"/>
                </a:solidFill>
                <a:latin typeface="Arial" panose="020B0604020202020204" pitchFamily="34" charset="0"/>
                <a:cs typeface="Arial" panose="020B0604020202020204" pitchFamily="34" charset="0"/>
              </a:rPr>
              <a:t> </a:t>
            </a:r>
            <a:r>
              <a:rPr sz="1100" b="1" spc="-45" dirty="0">
                <a:solidFill>
                  <a:srgbClr val="F1F0EC"/>
                </a:solidFill>
                <a:latin typeface="Arial" panose="020B0604020202020204" pitchFamily="34" charset="0"/>
                <a:cs typeface="Arial" panose="020B0604020202020204" pitchFamily="34" charset="0"/>
              </a:rPr>
              <a:t>Consultants,</a:t>
            </a:r>
            <a:r>
              <a:rPr sz="1100" b="1" spc="-35" dirty="0">
                <a:solidFill>
                  <a:srgbClr val="F1F0EC"/>
                </a:solidFill>
                <a:latin typeface="Arial" panose="020B0604020202020204" pitchFamily="34" charset="0"/>
                <a:cs typeface="Arial" panose="020B0604020202020204" pitchFamily="34" charset="0"/>
              </a:rPr>
              <a:t> LLC </a:t>
            </a:r>
            <a:endParaRPr lang="en-US" sz="1100" b="1" spc="-35" dirty="0">
              <a:solidFill>
                <a:srgbClr val="F1F0EC"/>
              </a:solidFill>
              <a:latin typeface="Arial" panose="020B0604020202020204" pitchFamily="34" charset="0"/>
              <a:cs typeface="Arial" panose="020B0604020202020204" pitchFamily="34" charset="0"/>
            </a:endParaRPr>
          </a:p>
          <a:p>
            <a:pPr marL="184150" marR="1864995" indent="-171450">
              <a:lnSpc>
                <a:spcPct val="116399"/>
              </a:lnSpc>
              <a:buFont typeface="Arial" panose="020B0604020202020204" pitchFamily="34" charset="0"/>
              <a:buChar char="•"/>
            </a:pPr>
            <a:r>
              <a:rPr sz="1100" b="1" spc="-25" dirty="0">
                <a:solidFill>
                  <a:srgbClr val="F1F0EC"/>
                </a:solidFill>
                <a:latin typeface="Arial" panose="020B0604020202020204" pitchFamily="34" charset="0"/>
                <a:cs typeface="Arial" panose="020B0604020202020204" pitchFamily="34" charset="0"/>
              </a:rPr>
              <a:t>National</a:t>
            </a:r>
            <a:r>
              <a:rPr sz="1100" b="1" spc="-40" dirty="0">
                <a:solidFill>
                  <a:srgbClr val="F1F0EC"/>
                </a:solidFill>
                <a:latin typeface="Arial" panose="020B0604020202020204" pitchFamily="34" charset="0"/>
                <a:cs typeface="Arial" panose="020B0604020202020204" pitchFamily="34" charset="0"/>
              </a:rPr>
              <a:t> </a:t>
            </a:r>
            <a:r>
              <a:rPr sz="1100" b="1" spc="-75" dirty="0">
                <a:solidFill>
                  <a:srgbClr val="F1F0EC"/>
                </a:solidFill>
                <a:latin typeface="Arial" panose="020B0604020202020204" pitchFamily="34" charset="0"/>
                <a:cs typeface="Arial" panose="020B0604020202020204" pitchFamily="34" charset="0"/>
              </a:rPr>
              <a:t>Services,</a:t>
            </a:r>
            <a:r>
              <a:rPr lang="en-US" sz="1100" b="1" spc="-35" dirty="0">
                <a:solidFill>
                  <a:srgbClr val="F1F0EC"/>
                </a:solidFill>
                <a:latin typeface="Arial" panose="020B0604020202020204" pitchFamily="34" charset="0"/>
                <a:cs typeface="Arial" panose="020B0604020202020204" pitchFamily="34" charset="0"/>
              </a:rPr>
              <a:t> </a:t>
            </a:r>
            <a:r>
              <a:rPr sz="1100" b="1" spc="-20" dirty="0">
                <a:solidFill>
                  <a:srgbClr val="F1F0EC"/>
                </a:solidFill>
                <a:latin typeface="Arial" panose="020B0604020202020204" pitchFamily="34" charset="0"/>
                <a:cs typeface="Arial" panose="020B0604020202020204" pitchFamily="34" charset="0"/>
              </a:rPr>
              <a:t>Inc.</a:t>
            </a:r>
            <a:endParaRPr sz="1100" b="1" dirty="0">
              <a:latin typeface="Arial" panose="020B0604020202020204" pitchFamily="34" charset="0"/>
              <a:cs typeface="Arial" panose="020B0604020202020204" pitchFamily="34" charset="0"/>
            </a:endParaRPr>
          </a:p>
        </p:txBody>
      </p:sp>
      <p:sp>
        <p:nvSpPr>
          <p:cNvPr id="46" name="object 46">
            <a:extLst>
              <a:ext uri="{FF2B5EF4-FFF2-40B4-BE49-F238E27FC236}">
                <a16:creationId xmlns:a16="http://schemas.microsoft.com/office/drawing/2014/main" id="{A550B7FB-7EE4-78C1-E241-3ACB97AB32B8}"/>
              </a:ext>
            </a:extLst>
          </p:cNvPr>
          <p:cNvSpPr txBox="1"/>
          <p:nvPr/>
        </p:nvSpPr>
        <p:spPr>
          <a:xfrm>
            <a:off x="1563962" y="1393100"/>
            <a:ext cx="5932527" cy="284480"/>
          </a:xfrm>
          <a:prstGeom prst="rect">
            <a:avLst/>
          </a:prstGeom>
        </p:spPr>
        <p:txBody>
          <a:bodyPr vert="horz" wrap="square" lIns="0" tIns="12700" rIns="0" bIns="0" rtlCol="0">
            <a:spAutoFit/>
          </a:bodyPr>
          <a:lstStyle/>
          <a:p>
            <a:pPr marL="12700" algn="ctr">
              <a:lnSpc>
                <a:spcPct val="100000"/>
              </a:lnSpc>
              <a:spcBef>
                <a:spcPts val="100"/>
              </a:spcBef>
            </a:pPr>
            <a:r>
              <a:rPr sz="1700" b="1" spc="130" dirty="0">
                <a:solidFill>
                  <a:srgbClr val="F1F0EC"/>
                </a:solidFill>
                <a:latin typeface="Georgia"/>
                <a:cs typeface="Georgia"/>
              </a:rPr>
              <a:t>DIFFERENTIATORS</a:t>
            </a:r>
            <a:endParaRPr sz="1700" dirty="0">
              <a:latin typeface="Georgia"/>
              <a:cs typeface="Georgia"/>
            </a:endParaRPr>
          </a:p>
        </p:txBody>
      </p:sp>
      <p:sp>
        <p:nvSpPr>
          <p:cNvPr id="48" name="object 48">
            <a:extLst>
              <a:ext uri="{FF2B5EF4-FFF2-40B4-BE49-F238E27FC236}">
                <a16:creationId xmlns:a16="http://schemas.microsoft.com/office/drawing/2014/main" id="{DE5F8632-3C92-FD3B-1476-178769599BAE}"/>
              </a:ext>
            </a:extLst>
          </p:cNvPr>
          <p:cNvSpPr txBox="1"/>
          <p:nvPr/>
        </p:nvSpPr>
        <p:spPr>
          <a:xfrm>
            <a:off x="221155" y="9659826"/>
            <a:ext cx="990600" cy="183515"/>
          </a:xfrm>
          <a:prstGeom prst="rect">
            <a:avLst/>
          </a:prstGeom>
          <a:solidFill>
            <a:srgbClr val="FFFFFF"/>
          </a:solidFill>
        </p:spPr>
        <p:txBody>
          <a:bodyPr vert="horz" wrap="square" lIns="0" tIns="25400" rIns="0" bIns="0" rtlCol="0">
            <a:spAutoFit/>
          </a:bodyPr>
          <a:lstStyle/>
          <a:p>
            <a:pPr marL="197485">
              <a:lnSpc>
                <a:spcPct val="100000"/>
              </a:lnSpc>
              <a:spcBef>
                <a:spcPts val="200"/>
              </a:spcBef>
            </a:pPr>
            <a:r>
              <a:rPr sz="850" spc="-65" dirty="0">
                <a:latin typeface="Arial Black"/>
                <a:cs typeface="Arial Black"/>
              </a:rPr>
              <a:t>03-105-</a:t>
            </a:r>
            <a:r>
              <a:rPr sz="850" spc="-20" dirty="0">
                <a:latin typeface="Arial Black"/>
                <a:cs typeface="Arial Black"/>
              </a:rPr>
              <a:t>2723</a:t>
            </a:r>
            <a:endParaRPr sz="850" dirty="0">
              <a:latin typeface="Arial Black"/>
              <a:cs typeface="Arial Black"/>
            </a:endParaRPr>
          </a:p>
        </p:txBody>
      </p:sp>
      <p:sp>
        <p:nvSpPr>
          <p:cNvPr id="51" name="object 51">
            <a:extLst>
              <a:ext uri="{FF2B5EF4-FFF2-40B4-BE49-F238E27FC236}">
                <a16:creationId xmlns:a16="http://schemas.microsoft.com/office/drawing/2014/main" id="{47E15F95-C585-AC67-81B4-3F4A231A9F8C}"/>
              </a:ext>
            </a:extLst>
          </p:cNvPr>
          <p:cNvSpPr txBox="1"/>
          <p:nvPr/>
        </p:nvSpPr>
        <p:spPr>
          <a:xfrm>
            <a:off x="220049" y="1380255"/>
            <a:ext cx="943610" cy="158750"/>
          </a:xfrm>
          <a:prstGeom prst="rect">
            <a:avLst/>
          </a:prstGeom>
        </p:spPr>
        <p:txBody>
          <a:bodyPr vert="horz" wrap="square" lIns="0" tIns="15240" rIns="0" bIns="0" rtlCol="0">
            <a:spAutoFit/>
          </a:bodyPr>
          <a:lstStyle/>
          <a:p>
            <a:pPr marL="111760">
              <a:lnSpc>
                <a:spcPct val="100000"/>
              </a:lnSpc>
              <a:spcBef>
                <a:spcPts val="120"/>
              </a:spcBef>
            </a:pPr>
            <a:r>
              <a:rPr sz="850" b="1" spc="80" dirty="0">
                <a:latin typeface="Georgia"/>
                <a:cs typeface="Georgia"/>
              </a:rPr>
              <a:t>ABOUT</a:t>
            </a:r>
            <a:r>
              <a:rPr sz="850" b="1" spc="254" dirty="0">
                <a:latin typeface="Georgia"/>
                <a:cs typeface="Georgia"/>
              </a:rPr>
              <a:t> </a:t>
            </a:r>
            <a:r>
              <a:rPr sz="850" b="1" spc="-25" dirty="0">
                <a:latin typeface="Georgia"/>
                <a:cs typeface="Georgia"/>
              </a:rPr>
              <a:t>US</a:t>
            </a:r>
            <a:endParaRPr sz="850" dirty="0">
              <a:latin typeface="Georgia"/>
              <a:cs typeface="Georgia"/>
            </a:endParaRPr>
          </a:p>
        </p:txBody>
      </p:sp>
      <p:sp>
        <p:nvSpPr>
          <p:cNvPr id="52" name="object 52">
            <a:extLst>
              <a:ext uri="{FF2B5EF4-FFF2-40B4-BE49-F238E27FC236}">
                <a16:creationId xmlns:a16="http://schemas.microsoft.com/office/drawing/2014/main" id="{F6375C19-4BCC-878E-F021-BE3A03FBBEBA}"/>
              </a:ext>
            </a:extLst>
          </p:cNvPr>
          <p:cNvSpPr/>
          <p:nvPr/>
        </p:nvSpPr>
        <p:spPr>
          <a:xfrm>
            <a:off x="248614" y="1786280"/>
            <a:ext cx="33020" cy="33020"/>
          </a:xfrm>
          <a:custGeom>
            <a:avLst/>
            <a:gdLst/>
            <a:ahLst/>
            <a:cxnLst/>
            <a:rect l="l" t="t" r="r" b="b"/>
            <a:pathLst>
              <a:path w="33020" h="33019">
                <a:moveTo>
                  <a:pt x="18639" y="32913"/>
                </a:moveTo>
                <a:lnTo>
                  <a:pt x="14274" y="32913"/>
                </a:lnTo>
                <a:lnTo>
                  <a:pt x="12175" y="32496"/>
                </a:lnTo>
                <a:lnTo>
                  <a:pt x="0" y="18639"/>
                </a:lnTo>
                <a:lnTo>
                  <a:pt x="0" y="14274"/>
                </a:lnTo>
                <a:lnTo>
                  <a:pt x="14274" y="0"/>
                </a:lnTo>
                <a:lnTo>
                  <a:pt x="18639" y="0"/>
                </a:lnTo>
                <a:lnTo>
                  <a:pt x="32913" y="16456"/>
                </a:lnTo>
                <a:lnTo>
                  <a:pt x="32913" y="18639"/>
                </a:lnTo>
                <a:lnTo>
                  <a:pt x="18639" y="32913"/>
                </a:lnTo>
                <a:close/>
              </a:path>
            </a:pathLst>
          </a:custGeom>
          <a:solidFill>
            <a:srgbClr val="363B66"/>
          </a:solidFill>
        </p:spPr>
        <p:txBody>
          <a:bodyPr wrap="square" lIns="0" tIns="0" rIns="0" bIns="0" rtlCol="0"/>
          <a:lstStyle/>
          <a:p>
            <a:endParaRPr/>
          </a:p>
        </p:txBody>
      </p:sp>
      <p:sp>
        <p:nvSpPr>
          <p:cNvPr id="53" name="object 53">
            <a:extLst>
              <a:ext uri="{FF2B5EF4-FFF2-40B4-BE49-F238E27FC236}">
                <a16:creationId xmlns:a16="http://schemas.microsoft.com/office/drawing/2014/main" id="{E3321405-5C2A-FD64-A2B1-B0481D9E98AB}"/>
              </a:ext>
            </a:extLst>
          </p:cNvPr>
          <p:cNvSpPr/>
          <p:nvPr/>
        </p:nvSpPr>
        <p:spPr>
          <a:xfrm>
            <a:off x="248614" y="2691406"/>
            <a:ext cx="33020" cy="33020"/>
          </a:xfrm>
          <a:custGeom>
            <a:avLst/>
            <a:gdLst/>
            <a:ahLst/>
            <a:cxnLst/>
            <a:rect l="l" t="t" r="r" b="b"/>
            <a:pathLst>
              <a:path w="33020" h="33019">
                <a:moveTo>
                  <a:pt x="18639" y="32913"/>
                </a:moveTo>
                <a:lnTo>
                  <a:pt x="14274" y="32913"/>
                </a:lnTo>
                <a:lnTo>
                  <a:pt x="12175" y="32495"/>
                </a:lnTo>
                <a:lnTo>
                  <a:pt x="0" y="18639"/>
                </a:lnTo>
                <a:lnTo>
                  <a:pt x="0" y="14274"/>
                </a:lnTo>
                <a:lnTo>
                  <a:pt x="14274" y="0"/>
                </a:lnTo>
                <a:lnTo>
                  <a:pt x="18639" y="0"/>
                </a:lnTo>
                <a:lnTo>
                  <a:pt x="32913" y="16456"/>
                </a:lnTo>
                <a:lnTo>
                  <a:pt x="32913" y="18639"/>
                </a:lnTo>
                <a:lnTo>
                  <a:pt x="18639" y="32913"/>
                </a:lnTo>
                <a:close/>
              </a:path>
            </a:pathLst>
          </a:custGeom>
          <a:solidFill>
            <a:srgbClr val="363B66"/>
          </a:solidFill>
        </p:spPr>
        <p:txBody>
          <a:bodyPr wrap="square" lIns="0" tIns="0" rIns="0" bIns="0" rtlCol="0"/>
          <a:lstStyle/>
          <a:p>
            <a:endParaRPr/>
          </a:p>
        </p:txBody>
      </p:sp>
      <p:sp>
        <p:nvSpPr>
          <p:cNvPr id="54" name="object 54">
            <a:extLst>
              <a:ext uri="{FF2B5EF4-FFF2-40B4-BE49-F238E27FC236}">
                <a16:creationId xmlns:a16="http://schemas.microsoft.com/office/drawing/2014/main" id="{D919482E-2B86-56A1-3571-B270BD8762C2}"/>
              </a:ext>
            </a:extLst>
          </p:cNvPr>
          <p:cNvSpPr/>
          <p:nvPr/>
        </p:nvSpPr>
        <p:spPr>
          <a:xfrm>
            <a:off x="248614" y="3234481"/>
            <a:ext cx="33020" cy="33020"/>
          </a:xfrm>
          <a:custGeom>
            <a:avLst/>
            <a:gdLst/>
            <a:ahLst/>
            <a:cxnLst/>
            <a:rect l="l" t="t" r="r" b="b"/>
            <a:pathLst>
              <a:path w="33020" h="33020">
                <a:moveTo>
                  <a:pt x="18639" y="32913"/>
                </a:moveTo>
                <a:lnTo>
                  <a:pt x="14274" y="32913"/>
                </a:lnTo>
                <a:lnTo>
                  <a:pt x="12175" y="32495"/>
                </a:lnTo>
                <a:lnTo>
                  <a:pt x="0" y="18638"/>
                </a:lnTo>
                <a:lnTo>
                  <a:pt x="0" y="14274"/>
                </a:lnTo>
                <a:lnTo>
                  <a:pt x="14274" y="0"/>
                </a:lnTo>
                <a:lnTo>
                  <a:pt x="18639" y="0"/>
                </a:lnTo>
                <a:lnTo>
                  <a:pt x="32913" y="16456"/>
                </a:lnTo>
                <a:lnTo>
                  <a:pt x="32913" y="18638"/>
                </a:lnTo>
                <a:lnTo>
                  <a:pt x="18639" y="32913"/>
                </a:lnTo>
                <a:close/>
              </a:path>
            </a:pathLst>
          </a:custGeom>
          <a:solidFill>
            <a:srgbClr val="363B66"/>
          </a:solidFill>
        </p:spPr>
        <p:txBody>
          <a:bodyPr wrap="square" lIns="0" tIns="0" rIns="0" bIns="0" rtlCol="0"/>
          <a:lstStyle/>
          <a:p>
            <a:endParaRPr/>
          </a:p>
        </p:txBody>
      </p:sp>
      <p:sp>
        <p:nvSpPr>
          <p:cNvPr id="55" name="object 55">
            <a:extLst>
              <a:ext uri="{FF2B5EF4-FFF2-40B4-BE49-F238E27FC236}">
                <a16:creationId xmlns:a16="http://schemas.microsoft.com/office/drawing/2014/main" id="{EFD44266-D65E-DE6B-B4FF-D5C48542C9A7}"/>
              </a:ext>
            </a:extLst>
          </p:cNvPr>
          <p:cNvSpPr/>
          <p:nvPr/>
        </p:nvSpPr>
        <p:spPr>
          <a:xfrm>
            <a:off x="248614" y="3777556"/>
            <a:ext cx="33020" cy="33020"/>
          </a:xfrm>
          <a:custGeom>
            <a:avLst/>
            <a:gdLst/>
            <a:ahLst/>
            <a:cxnLst/>
            <a:rect l="l" t="t" r="r" b="b"/>
            <a:pathLst>
              <a:path w="33020" h="33020">
                <a:moveTo>
                  <a:pt x="18639" y="32913"/>
                </a:moveTo>
                <a:lnTo>
                  <a:pt x="14274" y="32913"/>
                </a:lnTo>
                <a:lnTo>
                  <a:pt x="12175" y="32495"/>
                </a:lnTo>
                <a:lnTo>
                  <a:pt x="0" y="18639"/>
                </a:lnTo>
                <a:lnTo>
                  <a:pt x="0" y="14274"/>
                </a:lnTo>
                <a:lnTo>
                  <a:pt x="14274" y="0"/>
                </a:lnTo>
                <a:lnTo>
                  <a:pt x="18639" y="0"/>
                </a:lnTo>
                <a:lnTo>
                  <a:pt x="32913" y="16456"/>
                </a:lnTo>
                <a:lnTo>
                  <a:pt x="32913" y="18639"/>
                </a:lnTo>
                <a:lnTo>
                  <a:pt x="18639" y="32913"/>
                </a:lnTo>
                <a:close/>
              </a:path>
            </a:pathLst>
          </a:custGeom>
          <a:solidFill>
            <a:srgbClr val="363B66"/>
          </a:solidFill>
        </p:spPr>
        <p:txBody>
          <a:bodyPr wrap="square" lIns="0" tIns="0" rIns="0" bIns="0" rtlCol="0"/>
          <a:lstStyle/>
          <a:p>
            <a:endParaRPr/>
          </a:p>
        </p:txBody>
      </p:sp>
      <p:sp>
        <p:nvSpPr>
          <p:cNvPr id="61" name="object 61">
            <a:extLst>
              <a:ext uri="{FF2B5EF4-FFF2-40B4-BE49-F238E27FC236}">
                <a16:creationId xmlns:a16="http://schemas.microsoft.com/office/drawing/2014/main" id="{8F6B3EF9-F648-5961-6200-31812F1960FC}"/>
              </a:ext>
            </a:extLst>
          </p:cNvPr>
          <p:cNvSpPr txBox="1"/>
          <p:nvPr/>
        </p:nvSpPr>
        <p:spPr>
          <a:xfrm>
            <a:off x="1389768" y="1853973"/>
            <a:ext cx="6077624" cy="2012902"/>
          </a:xfrm>
          <a:prstGeom prst="rect">
            <a:avLst/>
          </a:prstGeom>
        </p:spPr>
        <p:txBody>
          <a:bodyPr vert="horz" wrap="square" lIns="0" tIns="11430" rIns="0" bIns="0" rtlCol="0">
            <a:spAutoFit/>
          </a:bodyPr>
          <a:lstStyle/>
          <a:p>
            <a:pPr marL="450215" marR="90805" indent="-171450">
              <a:lnSpc>
                <a:spcPct val="116199"/>
              </a:lnSpc>
              <a:spcBef>
                <a:spcPts val="90"/>
              </a:spcBef>
              <a:buFont typeface="Arial" panose="020B0604020202020204" pitchFamily="34" charset="0"/>
              <a:buChar char="•"/>
            </a:pPr>
            <a:r>
              <a:rPr lang="en-US" sz="1100" b="1" dirty="0">
                <a:solidFill>
                  <a:srgbClr val="F1F0EC"/>
                </a:solidFill>
                <a:latin typeface="Arial" panose="020B0604020202020204" pitchFamily="34" charset="0"/>
                <a:cs typeface="Arial" panose="020B0604020202020204" pitchFamily="34" charset="0"/>
              </a:rPr>
              <a:t>E.L. Hamm has provided timely and cost-effective solutions to clients for over 40 years</a:t>
            </a:r>
            <a:endParaRPr lang="en-US" sz="1100" b="1" dirty="0">
              <a:latin typeface="Arial" panose="020B0604020202020204" pitchFamily="34" charset="0"/>
              <a:cs typeface="Arial" panose="020B0604020202020204" pitchFamily="34" charset="0"/>
            </a:endParaRPr>
          </a:p>
          <a:p>
            <a:pPr marL="450215" marR="638175" indent="-171450">
              <a:lnSpc>
                <a:spcPct val="116199"/>
              </a:lnSpc>
              <a:buFont typeface="Arial" panose="020B0604020202020204" pitchFamily="34" charset="0"/>
              <a:buChar char="•"/>
            </a:pPr>
            <a:r>
              <a:rPr lang="en-US" sz="1100" b="1" dirty="0">
                <a:solidFill>
                  <a:srgbClr val="F1F0EC"/>
                </a:solidFill>
                <a:latin typeface="Arial" panose="020B0604020202020204" pitchFamily="34" charset="0"/>
                <a:cs typeface="Arial" panose="020B0604020202020204" pitchFamily="34" charset="0"/>
              </a:rPr>
              <a:t>Strategic Planning &amp; Risk Managers and Certified Fraud Examiners (CFE)</a:t>
            </a:r>
          </a:p>
          <a:p>
            <a:pPr marL="450215" marR="638175" indent="-171450">
              <a:lnSpc>
                <a:spcPct val="116199"/>
              </a:lnSpc>
              <a:buFont typeface="Arial" panose="020B0604020202020204" pitchFamily="34" charset="0"/>
              <a:buChar char="•"/>
            </a:pPr>
            <a:r>
              <a:rPr lang="en-US" sz="1100" b="1" dirty="0">
                <a:solidFill>
                  <a:srgbClr val="F1F0EC"/>
                </a:solidFill>
                <a:latin typeface="Arial" panose="020B0604020202020204" pitchFamily="34" charset="0"/>
                <a:cs typeface="Arial" panose="020B0604020202020204" pitchFamily="34" charset="0"/>
              </a:rPr>
              <a:t>Experience providing enterprise technology implementation, maintenance, upgrades, and documentation</a:t>
            </a:r>
          </a:p>
          <a:p>
            <a:pPr marL="450215" marR="638175" indent="-171450">
              <a:lnSpc>
                <a:spcPct val="116199"/>
              </a:lnSpc>
              <a:buFont typeface="Arial" panose="020B0604020202020204" pitchFamily="34" charset="0"/>
              <a:buChar char="•"/>
            </a:pPr>
            <a:r>
              <a:rPr lang="en-US" sz="1100" b="1" dirty="0">
                <a:solidFill>
                  <a:srgbClr val="F1F0EC"/>
                </a:solidFill>
                <a:latin typeface="Arial" panose="020B0604020202020204" pitchFamily="34" charset="0"/>
                <a:cs typeface="Arial" panose="020B0604020202020204" pitchFamily="34" charset="0"/>
              </a:rPr>
              <a:t>Senior leadership disciplines include financial data analysis contract and acquisition administration, information technology, human resources, government contract law, and finance management</a:t>
            </a:r>
            <a:endParaRPr lang="en-US" sz="1100" b="1" dirty="0">
              <a:latin typeface="Arial" panose="020B0604020202020204" pitchFamily="34" charset="0"/>
              <a:cs typeface="Arial" panose="020B0604020202020204" pitchFamily="34" charset="0"/>
            </a:endParaRPr>
          </a:p>
          <a:p>
            <a:pPr marL="450215" marR="5080" indent="-171450" algn="just">
              <a:lnSpc>
                <a:spcPct val="116199"/>
              </a:lnSpc>
              <a:buFont typeface="Arial" panose="020B0604020202020204" pitchFamily="34" charset="0"/>
              <a:buChar char="•"/>
            </a:pPr>
            <a:r>
              <a:rPr lang="en-US" sz="1100" b="1" dirty="0">
                <a:solidFill>
                  <a:srgbClr val="F1F0EC"/>
                </a:solidFill>
                <a:latin typeface="Arial" panose="020B0604020202020204" pitchFamily="34" charset="0"/>
                <a:cs typeface="Arial" panose="020B0604020202020204" pitchFamily="34" charset="0"/>
              </a:rPr>
              <a:t>Trains and represents other small businesses on government contract procurement process and applicable Federal Labor Standards Act and FAR requirements</a:t>
            </a:r>
            <a:endParaRPr lang="en-US" sz="1100" b="1" dirty="0">
              <a:latin typeface="Arial" panose="020B0604020202020204" pitchFamily="34" charset="0"/>
              <a:cs typeface="Arial" panose="020B0604020202020204" pitchFamily="34" charset="0"/>
            </a:endParaRPr>
          </a:p>
        </p:txBody>
      </p:sp>
      <p:sp>
        <p:nvSpPr>
          <p:cNvPr id="62" name="object 62">
            <a:extLst>
              <a:ext uri="{FF2B5EF4-FFF2-40B4-BE49-F238E27FC236}">
                <a16:creationId xmlns:a16="http://schemas.microsoft.com/office/drawing/2014/main" id="{A611B597-7CF5-7C9A-933E-93D7C72F6C60}"/>
              </a:ext>
            </a:extLst>
          </p:cNvPr>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spc="135" dirty="0"/>
              <a:t>E.L.</a:t>
            </a:r>
            <a:r>
              <a:rPr spc="15" dirty="0"/>
              <a:t> </a:t>
            </a:r>
            <a:r>
              <a:rPr spc="170" dirty="0"/>
              <a:t>HAMM</a:t>
            </a:r>
            <a:r>
              <a:rPr spc="15" dirty="0"/>
              <a:t> </a:t>
            </a:r>
            <a:r>
              <a:rPr dirty="0"/>
              <a:t>&amp;</a:t>
            </a:r>
            <a:r>
              <a:rPr spc="20" dirty="0"/>
              <a:t> </a:t>
            </a:r>
            <a:r>
              <a:rPr spc="65" dirty="0"/>
              <a:t>ASSOCIATES,</a:t>
            </a:r>
            <a:r>
              <a:rPr spc="15" dirty="0"/>
              <a:t> </a:t>
            </a:r>
            <a:r>
              <a:rPr spc="145" dirty="0"/>
              <a:t>INC.</a:t>
            </a:r>
          </a:p>
        </p:txBody>
      </p:sp>
      <p:sp>
        <p:nvSpPr>
          <p:cNvPr id="66" name="Rectangle 65">
            <a:extLst>
              <a:ext uri="{FF2B5EF4-FFF2-40B4-BE49-F238E27FC236}">
                <a16:creationId xmlns:a16="http://schemas.microsoft.com/office/drawing/2014/main" id="{5E92B1F4-2E07-53D6-36EC-8F2EB88D9081}"/>
              </a:ext>
            </a:extLst>
          </p:cNvPr>
          <p:cNvSpPr/>
          <p:nvPr/>
        </p:nvSpPr>
        <p:spPr>
          <a:xfrm>
            <a:off x="51854" y="9048491"/>
            <a:ext cx="1216906" cy="285116"/>
          </a:xfrm>
          <a:prstGeom prst="rect">
            <a:avLst/>
          </a:prstGeom>
          <a:solidFill>
            <a:schemeClr val="bg1"/>
          </a:solidFill>
          <a:ln w="12700">
            <a:solidFill>
              <a:srgbClr val="0A0C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endParaRPr>
          </a:p>
        </p:txBody>
      </p:sp>
      <p:sp>
        <p:nvSpPr>
          <p:cNvPr id="47" name="Rectangle 46">
            <a:extLst>
              <a:ext uri="{FF2B5EF4-FFF2-40B4-BE49-F238E27FC236}">
                <a16:creationId xmlns:a16="http://schemas.microsoft.com/office/drawing/2014/main" id="{D18D570E-0843-A6F1-861F-63D70D59E0D3}"/>
              </a:ext>
            </a:extLst>
          </p:cNvPr>
          <p:cNvSpPr/>
          <p:nvPr/>
        </p:nvSpPr>
        <p:spPr>
          <a:xfrm>
            <a:off x="104251" y="9461857"/>
            <a:ext cx="1182802" cy="411065"/>
          </a:xfrm>
          <a:prstGeom prst="rect">
            <a:avLst/>
          </a:prstGeom>
          <a:solidFill>
            <a:schemeClr val="bg1"/>
          </a:solidFill>
          <a:ln>
            <a:solidFill>
              <a:srgbClr val="0A0C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US" sz="900" dirty="0">
              <a:solidFill>
                <a:schemeClr val="tx1"/>
              </a:solidFill>
            </a:endParaRPr>
          </a:p>
          <a:p>
            <a:pPr algn="l"/>
            <a:endParaRPr lang="en-US" sz="900" dirty="0">
              <a:solidFill>
                <a:schemeClr val="tx1"/>
              </a:solidFill>
            </a:endParaRPr>
          </a:p>
        </p:txBody>
      </p:sp>
      <p:sp>
        <p:nvSpPr>
          <p:cNvPr id="70" name="Rectangle 69">
            <a:extLst>
              <a:ext uri="{FF2B5EF4-FFF2-40B4-BE49-F238E27FC236}">
                <a16:creationId xmlns:a16="http://schemas.microsoft.com/office/drawing/2014/main" id="{0F8CF82C-D9D1-8BEA-7F2A-15F3D9A1F2B3}"/>
              </a:ext>
            </a:extLst>
          </p:cNvPr>
          <p:cNvSpPr/>
          <p:nvPr/>
        </p:nvSpPr>
        <p:spPr>
          <a:xfrm>
            <a:off x="91884" y="1524001"/>
            <a:ext cx="1182735" cy="2782532"/>
          </a:xfrm>
          <a:prstGeom prst="rect">
            <a:avLst/>
          </a:prstGeom>
          <a:solidFill>
            <a:schemeClr val="bg1"/>
          </a:solidFill>
          <a:ln w="12700">
            <a:solidFill>
              <a:srgbClr val="0A0C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object 65">
            <a:extLst>
              <a:ext uri="{FF2B5EF4-FFF2-40B4-BE49-F238E27FC236}">
                <a16:creationId xmlns:a16="http://schemas.microsoft.com/office/drawing/2014/main" id="{98A1E838-47AB-5228-8DF0-DD490177A4CC}"/>
              </a:ext>
            </a:extLst>
          </p:cNvPr>
          <p:cNvSpPr txBox="1"/>
          <p:nvPr/>
        </p:nvSpPr>
        <p:spPr>
          <a:xfrm>
            <a:off x="91557" y="1623132"/>
            <a:ext cx="1136787" cy="2831288"/>
          </a:xfrm>
          <a:prstGeom prst="rect">
            <a:avLst/>
          </a:prstGeom>
        </p:spPr>
        <p:txBody>
          <a:bodyPr vert="horz" wrap="square" lIns="0" tIns="11430" rIns="0" bIns="0" rtlCol="0">
            <a:spAutoFit/>
          </a:bodyPr>
          <a:lstStyle/>
          <a:p>
            <a:pPr marL="174625" marR="123189" indent="-61913">
              <a:spcBef>
                <a:spcPts val="300"/>
              </a:spcBef>
              <a:spcAft>
                <a:spcPts val="300"/>
              </a:spcAft>
              <a:buFont typeface="Arial" panose="020B0604020202020204" pitchFamily="34" charset="0"/>
              <a:buChar char="•"/>
            </a:pPr>
            <a:r>
              <a:rPr sz="870" spc="-10" dirty="0">
                <a:solidFill>
                  <a:schemeClr val="tx1"/>
                </a:solidFill>
                <a:latin typeface="Arial" panose="020B0604020202020204" pitchFamily="34" charset="0"/>
                <a:cs typeface="Arial" panose="020B0604020202020204" pitchFamily="34" charset="0"/>
              </a:rPr>
              <a:t>Supporting </a:t>
            </a:r>
            <a:r>
              <a:rPr sz="870" spc="-20" dirty="0">
                <a:solidFill>
                  <a:schemeClr val="tx1"/>
                </a:solidFill>
                <a:latin typeface="Arial" panose="020B0604020202020204" pitchFamily="34" charset="0"/>
                <a:cs typeface="Arial" panose="020B0604020202020204" pitchFamily="34" charset="0"/>
              </a:rPr>
              <a:t>federal</a:t>
            </a:r>
            <a:r>
              <a:rPr sz="870" spc="5" dirty="0">
                <a:solidFill>
                  <a:schemeClr val="tx1"/>
                </a:solidFill>
                <a:latin typeface="Arial" panose="020B0604020202020204" pitchFamily="34" charset="0"/>
                <a:cs typeface="Arial" panose="020B0604020202020204" pitchFamily="34" charset="0"/>
              </a:rPr>
              <a:t> </a:t>
            </a:r>
            <a:r>
              <a:rPr sz="870" spc="-25" dirty="0">
                <a:solidFill>
                  <a:schemeClr val="tx1"/>
                </a:solidFill>
                <a:latin typeface="Arial" panose="020B0604020202020204" pitchFamily="34" charset="0"/>
                <a:cs typeface="Arial" panose="020B0604020202020204" pitchFamily="34" charset="0"/>
              </a:rPr>
              <a:t>and </a:t>
            </a:r>
            <a:r>
              <a:rPr sz="870" spc="-10" dirty="0">
                <a:solidFill>
                  <a:schemeClr val="tx1"/>
                </a:solidFill>
                <a:latin typeface="Arial" panose="020B0604020202020204" pitchFamily="34" charset="0"/>
                <a:cs typeface="Arial" panose="020B0604020202020204" pitchFamily="34" charset="0"/>
              </a:rPr>
              <a:t>private</a:t>
            </a:r>
            <a:r>
              <a:rPr sz="870" spc="-35" dirty="0">
                <a:solidFill>
                  <a:schemeClr val="tx1"/>
                </a:solidFill>
                <a:latin typeface="Arial" panose="020B0604020202020204" pitchFamily="34" charset="0"/>
                <a:cs typeface="Arial" panose="020B0604020202020204" pitchFamily="34" charset="0"/>
              </a:rPr>
              <a:t> </a:t>
            </a:r>
            <a:r>
              <a:rPr sz="870" spc="-40" dirty="0">
                <a:solidFill>
                  <a:schemeClr val="tx1"/>
                </a:solidFill>
                <a:latin typeface="Arial" panose="020B0604020202020204" pitchFamily="34" charset="0"/>
                <a:cs typeface="Arial" panose="020B0604020202020204" pitchFamily="34" charset="0"/>
              </a:rPr>
              <a:t>sector </a:t>
            </a:r>
            <a:r>
              <a:rPr sz="870" spc="-35" dirty="0">
                <a:solidFill>
                  <a:schemeClr val="tx1"/>
                </a:solidFill>
                <a:latin typeface="Arial" panose="020B0604020202020204" pitchFamily="34" charset="0"/>
                <a:cs typeface="Arial" panose="020B0604020202020204" pitchFamily="34" charset="0"/>
              </a:rPr>
              <a:t>clients</a:t>
            </a:r>
            <a:r>
              <a:rPr sz="870" dirty="0">
                <a:solidFill>
                  <a:schemeClr val="tx1"/>
                </a:solidFill>
                <a:latin typeface="Arial" panose="020B0604020202020204" pitchFamily="34" charset="0"/>
                <a:cs typeface="Arial" panose="020B0604020202020204" pitchFamily="34" charset="0"/>
              </a:rPr>
              <a:t> </a:t>
            </a:r>
            <a:r>
              <a:rPr sz="870" spc="-10" dirty="0">
                <a:solidFill>
                  <a:schemeClr val="tx1"/>
                </a:solidFill>
                <a:latin typeface="Arial" panose="020B0604020202020204" pitchFamily="34" charset="0"/>
                <a:cs typeface="Arial" panose="020B0604020202020204" pitchFamily="34" charset="0"/>
              </a:rPr>
              <a:t>since </a:t>
            </a:r>
            <a:r>
              <a:rPr sz="870" spc="-20" dirty="0">
                <a:solidFill>
                  <a:schemeClr val="tx1"/>
                </a:solidFill>
                <a:latin typeface="Arial" panose="020B0604020202020204" pitchFamily="34" charset="0"/>
                <a:cs typeface="Arial" panose="020B0604020202020204" pitchFamily="34" charset="0"/>
              </a:rPr>
              <a:t>198</a:t>
            </a:r>
            <a:r>
              <a:rPr lang="en-US" sz="870" spc="-20" dirty="0">
                <a:solidFill>
                  <a:schemeClr val="tx1"/>
                </a:solidFill>
                <a:latin typeface="Arial" panose="020B0604020202020204" pitchFamily="34" charset="0"/>
                <a:cs typeface="Arial" panose="020B0604020202020204" pitchFamily="34" charset="0"/>
              </a:rPr>
              <a:t>1</a:t>
            </a:r>
            <a:endParaRPr lang="en-US" sz="870" dirty="0">
              <a:solidFill>
                <a:schemeClr val="tx1"/>
              </a:solidFill>
              <a:latin typeface="Arial" panose="020B0604020202020204" pitchFamily="34" charset="0"/>
              <a:cs typeface="Arial" panose="020B0604020202020204" pitchFamily="34" charset="0"/>
            </a:endParaRPr>
          </a:p>
          <a:p>
            <a:pPr marL="174625" marR="5080" indent="-61913">
              <a:spcBef>
                <a:spcPts val="300"/>
              </a:spcBef>
              <a:spcAft>
                <a:spcPts val="300"/>
              </a:spcAft>
              <a:buFont typeface="Arial" panose="020B0604020202020204" pitchFamily="34" charset="0"/>
              <a:buChar char="•"/>
            </a:pPr>
            <a:r>
              <a:rPr lang="en-US" sz="870" dirty="0">
                <a:solidFill>
                  <a:schemeClr val="tx1"/>
                </a:solidFill>
                <a:latin typeface="Arial" panose="020B0604020202020204" pitchFamily="34" charset="0"/>
                <a:cs typeface="Arial" panose="020B0604020202020204" pitchFamily="34" charset="0"/>
              </a:rPr>
              <a:t>100% </a:t>
            </a:r>
            <a:r>
              <a:rPr sz="870" dirty="0">
                <a:solidFill>
                  <a:schemeClr val="tx1"/>
                </a:solidFill>
                <a:latin typeface="Arial" panose="020B0604020202020204" pitchFamily="34" charset="0"/>
                <a:cs typeface="Arial" panose="020B0604020202020204" pitchFamily="34" charset="0"/>
              </a:rPr>
              <a:t>Minority</a:t>
            </a:r>
            <a:r>
              <a:rPr lang="en-US" sz="870" dirty="0">
                <a:solidFill>
                  <a:schemeClr val="tx1"/>
                </a:solidFill>
                <a:latin typeface="Arial" panose="020B0604020202020204" pitchFamily="34" charset="0"/>
                <a:cs typeface="Arial" panose="020B0604020202020204" pitchFamily="34" charset="0"/>
              </a:rPr>
              <a:t> </a:t>
            </a:r>
            <a:r>
              <a:rPr lang="en-US" sz="870" u="sng" dirty="0">
                <a:solidFill>
                  <a:schemeClr val="tx1"/>
                </a:solidFill>
                <a:latin typeface="Arial" panose="020B0604020202020204" pitchFamily="34" charset="0"/>
                <a:cs typeface="Arial" panose="020B0604020202020204" pitchFamily="34" charset="0"/>
              </a:rPr>
              <a:t>Woman</a:t>
            </a:r>
            <a:r>
              <a:rPr sz="870" u="sng" dirty="0">
                <a:solidFill>
                  <a:schemeClr val="tx1"/>
                </a:solidFill>
                <a:latin typeface="Arial" panose="020B0604020202020204" pitchFamily="34" charset="0"/>
                <a:cs typeface="Arial" panose="020B0604020202020204" pitchFamily="34" charset="0"/>
              </a:rPr>
              <a:t>-</a:t>
            </a:r>
            <a:r>
              <a:rPr sz="870" u="sng" spc="-10" dirty="0">
                <a:solidFill>
                  <a:schemeClr val="tx1"/>
                </a:solidFill>
                <a:latin typeface="Arial" panose="020B0604020202020204" pitchFamily="34" charset="0"/>
                <a:cs typeface="Arial" panose="020B0604020202020204" pitchFamily="34" charset="0"/>
              </a:rPr>
              <a:t>Owned </a:t>
            </a:r>
            <a:r>
              <a:rPr sz="870" u="sng" spc="-30" dirty="0">
                <a:solidFill>
                  <a:schemeClr val="tx1"/>
                </a:solidFill>
                <a:latin typeface="Arial" panose="020B0604020202020204" pitchFamily="34" charset="0"/>
                <a:cs typeface="Arial" panose="020B0604020202020204" pitchFamily="34" charset="0"/>
              </a:rPr>
              <a:t>Small</a:t>
            </a:r>
            <a:r>
              <a:rPr sz="870" u="sng" spc="-35" dirty="0">
                <a:solidFill>
                  <a:schemeClr val="tx1"/>
                </a:solidFill>
                <a:latin typeface="Arial" panose="020B0604020202020204" pitchFamily="34" charset="0"/>
                <a:cs typeface="Arial" panose="020B0604020202020204" pitchFamily="34" charset="0"/>
              </a:rPr>
              <a:t> </a:t>
            </a:r>
            <a:r>
              <a:rPr sz="870" u="sng" spc="-10" dirty="0">
                <a:solidFill>
                  <a:schemeClr val="tx1"/>
                </a:solidFill>
                <a:latin typeface="Arial" panose="020B0604020202020204" pitchFamily="34" charset="0"/>
                <a:cs typeface="Arial" panose="020B0604020202020204" pitchFamily="34" charset="0"/>
              </a:rPr>
              <a:t>Business</a:t>
            </a:r>
            <a:r>
              <a:rPr lang="en-US" sz="870" u="sng" spc="-10" dirty="0">
                <a:solidFill>
                  <a:schemeClr val="tx1"/>
                </a:solidFill>
                <a:latin typeface="Arial" panose="020B0604020202020204" pitchFamily="34" charset="0"/>
                <a:cs typeface="Arial" panose="020B0604020202020204" pitchFamily="34" charset="0"/>
              </a:rPr>
              <a:t> (WOSB)</a:t>
            </a:r>
            <a:r>
              <a:rPr sz="870" u="sng" spc="-10" dirty="0">
                <a:solidFill>
                  <a:schemeClr val="tx1"/>
                </a:solidFill>
                <a:latin typeface="Arial" panose="020B0604020202020204" pitchFamily="34" charset="0"/>
                <a:cs typeface="Arial" panose="020B0604020202020204" pitchFamily="34" charset="0"/>
              </a:rPr>
              <a:t> </a:t>
            </a:r>
            <a:endParaRPr lang="en-US" sz="870" u="sng" spc="-25" dirty="0">
              <a:solidFill>
                <a:schemeClr val="tx1"/>
              </a:solidFill>
              <a:latin typeface="Arial" panose="020B0604020202020204" pitchFamily="34" charset="0"/>
              <a:cs typeface="Arial" panose="020B0604020202020204" pitchFamily="34" charset="0"/>
            </a:endParaRPr>
          </a:p>
          <a:p>
            <a:pPr marL="174625" marR="5080" indent="-61913">
              <a:spcBef>
                <a:spcPts val="300"/>
              </a:spcBef>
              <a:spcAft>
                <a:spcPts val="300"/>
              </a:spcAft>
              <a:buFont typeface="Arial" panose="020B0604020202020204" pitchFamily="34" charset="0"/>
              <a:buChar char="•"/>
            </a:pPr>
            <a:r>
              <a:rPr sz="870" spc="-25" dirty="0">
                <a:solidFill>
                  <a:schemeClr val="tx1"/>
                </a:solidFill>
                <a:latin typeface="Arial" panose="020B0604020202020204" pitchFamily="34" charset="0"/>
                <a:cs typeface="Arial" panose="020B0604020202020204" pitchFamily="34" charset="0"/>
              </a:rPr>
              <a:t>Debt-</a:t>
            </a:r>
            <a:r>
              <a:rPr sz="870" spc="-20" dirty="0">
                <a:solidFill>
                  <a:schemeClr val="tx1"/>
                </a:solidFill>
                <a:latin typeface="Arial" panose="020B0604020202020204" pitchFamily="34" charset="0"/>
                <a:cs typeface="Arial" panose="020B0604020202020204" pitchFamily="34" charset="0"/>
              </a:rPr>
              <a:t>Free</a:t>
            </a:r>
            <a:r>
              <a:rPr sz="870" spc="-10" dirty="0">
                <a:solidFill>
                  <a:schemeClr val="tx1"/>
                </a:solidFill>
                <a:latin typeface="Arial" panose="020B0604020202020204" pitchFamily="34" charset="0"/>
                <a:cs typeface="Arial" panose="020B0604020202020204" pitchFamily="34" charset="0"/>
              </a:rPr>
              <a:t> </a:t>
            </a:r>
            <a:r>
              <a:rPr sz="870" spc="-20" dirty="0">
                <a:solidFill>
                  <a:schemeClr val="tx1"/>
                </a:solidFill>
                <a:latin typeface="Arial" panose="020B0604020202020204" pitchFamily="34" charset="0"/>
                <a:cs typeface="Arial" panose="020B0604020202020204" pitchFamily="34" charset="0"/>
              </a:rPr>
              <a:t>with</a:t>
            </a:r>
            <a:r>
              <a:rPr lang="en-US" sz="870" dirty="0">
                <a:solidFill>
                  <a:schemeClr val="tx1"/>
                </a:solidFill>
                <a:latin typeface="Arial" panose="020B0604020202020204" pitchFamily="34" charset="0"/>
                <a:cs typeface="Arial" panose="020B0604020202020204" pitchFamily="34" charset="0"/>
              </a:rPr>
              <a:t> </a:t>
            </a:r>
            <a:r>
              <a:rPr sz="870" spc="-25" dirty="0">
                <a:solidFill>
                  <a:schemeClr val="tx1"/>
                </a:solidFill>
                <a:latin typeface="Arial" panose="020B0604020202020204" pitchFamily="34" charset="0"/>
                <a:cs typeface="Arial" panose="020B0604020202020204" pitchFamily="34" charset="0"/>
              </a:rPr>
              <a:t>$1M</a:t>
            </a:r>
            <a:r>
              <a:rPr sz="870" spc="-45" dirty="0">
                <a:solidFill>
                  <a:schemeClr val="tx1"/>
                </a:solidFill>
                <a:latin typeface="Arial" panose="020B0604020202020204" pitchFamily="34" charset="0"/>
                <a:cs typeface="Arial" panose="020B0604020202020204" pitchFamily="34" charset="0"/>
              </a:rPr>
              <a:t> </a:t>
            </a:r>
            <a:r>
              <a:rPr sz="870" dirty="0">
                <a:solidFill>
                  <a:schemeClr val="tx1"/>
                </a:solidFill>
                <a:latin typeface="Arial" panose="020B0604020202020204" pitchFamily="34" charset="0"/>
                <a:cs typeface="Arial" panose="020B0604020202020204" pitchFamily="34" charset="0"/>
              </a:rPr>
              <a:t>of</a:t>
            </a:r>
            <a:r>
              <a:rPr sz="870" spc="-40" dirty="0">
                <a:solidFill>
                  <a:schemeClr val="tx1"/>
                </a:solidFill>
                <a:latin typeface="Arial" panose="020B0604020202020204" pitchFamily="34" charset="0"/>
                <a:cs typeface="Arial" panose="020B0604020202020204" pitchFamily="34" charset="0"/>
              </a:rPr>
              <a:t> </a:t>
            </a:r>
            <a:r>
              <a:rPr sz="870" spc="-10" dirty="0">
                <a:solidFill>
                  <a:schemeClr val="tx1"/>
                </a:solidFill>
                <a:latin typeface="Arial" panose="020B0604020202020204" pitchFamily="34" charset="0"/>
                <a:cs typeface="Arial" panose="020B0604020202020204" pitchFamily="34" charset="0"/>
              </a:rPr>
              <a:t>unused </a:t>
            </a:r>
            <a:r>
              <a:rPr sz="870" spc="-20" dirty="0">
                <a:solidFill>
                  <a:schemeClr val="tx1"/>
                </a:solidFill>
                <a:latin typeface="Arial" panose="020B0604020202020204" pitchFamily="34" charset="0"/>
                <a:cs typeface="Arial" panose="020B0604020202020204" pitchFamily="34" charset="0"/>
              </a:rPr>
              <a:t>available</a:t>
            </a:r>
            <a:r>
              <a:rPr sz="870" spc="-15" dirty="0">
                <a:solidFill>
                  <a:schemeClr val="tx1"/>
                </a:solidFill>
                <a:latin typeface="Arial" panose="020B0604020202020204" pitchFamily="34" charset="0"/>
                <a:cs typeface="Arial" panose="020B0604020202020204" pitchFamily="34" charset="0"/>
              </a:rPr>
              <a:t> </a:t>
            </a:r>
            <a:r>
              <a:rPr sz="870" spc="-30" dirty="0">
                <a:solidFill>
                  <a:schemeClr val="tx1"/>
                </a:solidFill>
                <a:latin typeface="Arial" panose="020B0604020202020204" pitchFamily="34" charset="0"/>
                <a:cs typeface="Arial" panose="020B0604020202020204" pitchFamily="34" charset="0"/>
              </a:rPr>
              <a:t>credit </a:t>
            </a:r>
            <a:endParaRPr lang="en-US" sz="870" spc="-30" dirty="0">
              <a:solidFill>
                <a:schemeClr val="tx1"/>
              </a:solidFill>
              <a:latin typeface="Arial" panose="020B0604020202020204" pitchFamily="34" charset="0"/>
              <a:cs typeface="Arial" panose="020B0604020202020204" pitchFamily="34" charset="0"/>
            </a:endParaRPr>
          </a:p>
          <a:p>
            <a:pPr marL="174625" marR="5080" indent="-61913" algn="l">
              <a:spcBef>
                <a:spcPts val="300"/>
              </a:spcBef>
              <a:spcAft>
                <a:spcPts val="300"/>
              </a:spcAft>
              <a:buFont typeface="Arial" panose="020B0604020202020204" pitchFamily="34" charset="0"/>
              <a:buChar char="•"/>
            </a:pPr>
            <a:r>
              <a:rPr lang="en-US" sz="870" spc="-10" dirty="0">
                <a:solidFill>
                  <a:schemeClr val="tx1"/>
                </a:solidFill>
                <a:latin typeface="Arial" panose="020B0604020202020204" pitchFamily="34" charset="0"/>
                <a:cs typeface="Arial" panose="020B0604020202020204" pitchFamily="34" charset="0"/>
              </a:rPr>
              <a:t>Senior </a:t>
            </a:r>
            <a:r>
              <a:rPr lang="en-US" sz="870" spc="-25" dirty="0">
                <a:solidFill>
                  <a:schemeClr val="tx1"/>
                </a:solidFill>
                <a:latin typeface="Arial" panose="020B0604020202020204" pitchFamily="34" charset="0"/>
                <a:cs typeface="Arial" panose="020B0604020202020204" pitchFamily="34" charset="0"/>
              </a:rPr>
              <a:t>managers</a:t>
            </a:r>
            <a:r>
              <a:rPr lang="en-US" sz="870" spc="-10" dirty="0">
                <a:solidFill>
                  <a:schemeClr val="tx1"/>
                </a:solidFill>
                <a:latin typeface="Arial" panose="020B0604020202020204" pitchFamily="34" charset="0"/>
                <a:cs typeface="Arial" panose="020B0604020202020204" pitchFamily="34" charset="0"/>
              </a:rPr>
              <a:t> </a:t>
            </a:r>
            <a:r>
              <a:rPr lang="en-US" sz="870" spc="-20" dirty="0">
                <a:solidFill>
                  <a:schemeClr val="tx1"/>
                </a:solidFill>
                <a:latin typeface="Arial" panose="020B0604020202020204" pitchFamily="34" charset="0"/>
                <a:cs typeface="Arial" panose="020B0604020202020204" pitchFamily="34" charset="0"/>
              </a:rPr>
              <a:t>have </a:t>
            </a:r>
            <a:r>
              <a:rPr lang="en-US" sz="870" spc="-50" dirty="0">
                <a:solidFill>
                  <a:schemeClr val="tx1"/>
                </a:solidFill>
                <a:latin typeface="Arial" panose="020B0604020202020204" pitchFamily="34" charset="0"/>
                <a:cs typeface="Arial" panose="020B0604020202020204" pitchFamily="34" charset="0"/>
              </a:rPr>
              <a:t>10</a:t>
            </a:r>
            <a:r>
              <a:rPr sz="870" spc="-50" dirty="0">
                <a:solidFill>
                  <a:schemeClr val="tx1"/>
                </a:solidFill>
                <a:latin typeface="Arial" panose="020B0604020202020204" pitchFamily="34" charset="0"/>
                <a:cs typeface="Arial" panose="020B0604020202020204" pitchFamily="34" charset="0"/>
              </a:rPr>
              <a:t>0</a:t>
            </a:r>
            <a:r>
              <a:rPr lang="en-US" sz="870" spc="-50" dirty="0">
                <a:solidFill>
                  <a:schemeClr val="tx1"/>
                </a:solidFill>
                <a:latin typeface="Arial" panose="020B0604020202020204" pitchFamily="34" charset="0"/>
                <a:cs typeface="Arial" panose="020B0604020202020204" pitchFamily="34" charset="0"/>
              </a:rPr>
              <a:t>+</a:t>
            </a:r>
            <a:r>
              <a:rPr sz="870" spc="-40" dirty="0">
                <a:solidFill>
                  <a:schemeClr val="tx1"/>
                </a:solidFill>
                <a:latin typeface="Arial" panose="020B0604020202020204" pitchFamily="34" charset="0"/>
                <a:cs typeface="Arial" panose="020B0604020202020204" pitchFamily="34" charset="0"/>
              </a:rPr>
              <a:t> </a:t>
            </a:r>
            <a:r>
              <a:rPr sz="870" spc="-25" dirty="0">
                <a:solidFill>
                  <a:schemeClr val="tx1"/>
                </a:solidFill>
                <a:latin typeface="Arial" panose="020B0604020202020204" pitchFamily="34" charset="0"/>
                <a:cs typeface="Arial" panose="020B0604020202020204" pitchFamily="34" charset="0"/>
              </a:rPr>
              <a:t>years</a:t>
            </a:r>
            <a:r>
              <a:rPr sz="870" spc="-40" dirty="0">
                <a:solidFill>
                  <a:schemeClr val="tx1"/>
                </a:solidFill>
                <a:latin typeface="Arial" panose="020B0604020202020204" pitchFamily="34" charset="0"/>
                <a:cs typeface="Arial" panose="020B0604020202020204" pitchFamily="34" charset="0"/>
              </a:rPr>
              <a:t> </a:t>
            </a:r>
            <a:r>
              <a:rPr sz="870" spc="-25" dirty="0">
                <a:solidFill>
                  <a:schemeClr val="tx1"/>
                </a:solidFill>
                <a:latin typeface="Arial" panose="020B0604020202020204" pitchFamily="34" charset="0"/>
                <a:cs typeface="Arial" panose="020B0604020202020204" pitchFamily="34" charset="0"/>
              </a:rPr>
              <a:t>of </a:t>
            </a:r>
            <a:r>
              <a:rPr sz="870" spc="-10" dirty="0">
                <a:solidFill>
                  <a:schemeClr val="tx1"/>
                </a:solidFill>
                <a:latin typeface="Arial" panose="020B0604020202020204" pitchFamily="34" charset="0"/>
                <a:cs typeface="Arial" panose="020B0604020202020204" pitchFamily="34" charset="0"/>
              </a:rPr>
              <a:t>government </a:t>
            </a:r>
            <a:r>
              <a:rPr sz="870" spc="-25" dirty="0">
                <a:solidFill>
                  <a:schemeClr val="tx1"/>
                </a:solidFill>
                <a:latin typeface="Arial" panose="020B0604020202020204" pitchFamily="34" charset="0"/>
                <a:cs typeface="Arial" panose="020B0604020202020204" pitchFamily="34" charset="0"/>
              </a:rPr>
              <a:t>contract</a:t>
            </a:r>
            <a:r>
              <a:rPr sz="870" spc="-20" dirty="0">
                <a:solidFill>
                  <a:schemeClr val="tx1"/>
                </a:solidFill>
                <a:latin typeface="Arial" panose="020B0604020202020204" pitchFamily="34" charset="0"/>
                <a:cs typeface="Arial" panose="020B0604020202020204" pitchFamily="34" charset="0"/>
              </a:rPr>
              <a:t> risk </a:t>
            </a:r>
            <a:r>
              <a:rPr sz="870" dirty="0">
                <a:solidFill>
                  <a:schemeClr val="tx1"/>
                </a:solidFill>
                <a:latin typeface="Arial" panose="020B0604020202020204" pitchFamily="34" charset="0"/>
                <a:cs typeface="Arial" panose="020B0604020202020204" pitchFamily="34" charset="0"/>
              </a:rPr>
              <a:t>and</a:t>
            </a:r>
            <a:r>
              <a:rPr sz="870" spc="-70" dirty="0">
                <a:solidFill>
                  <a:schemeClr val="tx1"/>
                </a:solidFill>
                <a:latin typeface="Arial" panose="020B0604020202020204" pitchFamily="34" charset="0"/>
                <a:cs typeface="Arial" panose="020B0604020202020204" pitchFamily="34" charset="0"/>
              </a:rPr>
              <a:t> </a:t>
            </a:r>
            <a:r>
              <a:rPr sz="870" spc="-10" dirty="0">
                <a:solidFill>
                  <a:schemeClr val="tx1"/>
                </a:solidFill>
                <a:latin typeface="Arial" panose="020B0604020202020204" pitchFamily="34" charset="0"/>
                <a:cs typeface="Arial" panose="020B0604020202020204" pitchFamily="34" charset="0"/>
              </a:rPr>
              <a:t>program management experience</a:t>
            </a:r>
            <a:endParaRPr lang="en-US" sz="870" spc="-10" dirty="0">
              <a:solidFill>
                <a:schemeClr val="tx1"/>
              </a:solidFill>
              <a:latin typeface="Arial" panose="020B0604020202020204" pitchFamily="34" charset="0"/>
              <a:cs typeface="Arial" panose="020B0604020202020204" pitchFamily="34" charset="0"/>
            </a:endParaRPr>
          </a:p>
          <a:p>
            <a:pPr marL="174625" marR="5080" indent="-61913" algn="l">
              <a:spcBef>
                <a:spcPts val="100"/>
              </a:spcBef>
              <a:spcAft>
                <a:spcPts val="250"/>
              </a:spcAft>
              <a:buFont typeface="Arial" panose="020B0604020202020204" pitchFamily="34" charset="0"/>
              <a:buChar char="•"/>
            </a:pPr>
            <a:endParaRPr sz="830" dirty="0">
              <a:solidFill>
                <a:schemeClr val="tx1"/>
              </a:solidFill>
              <a:latin typeface="Arial" panose="020B0604020202020204" pitchFamily="34" charset="0"/>
              <a:cs typeface="Arial" panose="020B0604020202020204" pitchFamily="34" charset="0"/>
            </a:endParaRPr>
          </a:p>
        </p:txBody>
      </p:sp>
      <p:graphicFrame>
        <p:nvGraphicFramePr>
          <p:cNvPr id="75" name="Table 74">
            <a:extLst>
              <a:ext uri="{FF2B5EF4-FFF2-40B4-BE49-F238E27FC236}">
                <a16:creationId xmlns:a16="http://schemas.microsoft.com/office/drawing/2014/main" id="{F21DAB8A-72AE-2380-402D-99FD3D5F6547}"/>
              </a:ext>
            </a:extLst>
          </p:cNvPr>
          <p:cNvGraphicFramePr>
            <a:graphicFrameLocks noGrp="1"/>
          </p:cNvGraphicFramePr>
          <p:nvPr>
            <p:extLst>
              <p:ext uri="{D42A27DB-BD31-4B8C-83A1-F6EECF244321}">
                <p14:modId xmlns:p14="http://schemas.microsoft.com/office/powerpoint/2010/main" val="19856301"/>
              </p:ext>
            </p:extLst>
          </p:nvPr>
        </p:nvGraphicFramePr>
        <p:xfrm>
          <a:off x="93524" y="4677662"/>
          <a:ext cx="1188720" cy="1810703"/>
        </p:xfrm>
        <a:graphic>
          <a:graphicData uri="http://schemas.openxmlformats.org/drawingml/2006/table">
            <a:tbl>
              <a:tblPr firstRow="1" firstCol="1" lastRow="1" lastCol="1" bandRow="1" bandCol="1">
                <a:tableStyleId>{5C22544A-7EE6-4342-B048-85BDC9FD1C3A}</a:tableStyleId>
              </a:tblPr>
              <a:tblGrid>
                <a:gridCol w="1188720">
                  <a:extLst>
                    <a:ext uri="{9D8B030D-6E8A-4147-A177-3AD203B41FA5}">
                      <a16:colId xmlns:a16="http://schemas.microsoft.com/office/drawing/2014/main" val="1278996129"/>
                    </a:ext>
                  </a:extLst>
                </a:gridCol>
              </a:tblGrid>
              <a:tr h="1540404">
                <a:tc>
                  <a:txBody>
                    <a:bodyPr/>
                    <a:lstStyle/>
                    <a:p>
                      <a:pPr marL="27432" marR="0" algn="ctr">
                        <a:lnSpc>
                          <a:spcPct val="100000"/>
                        </a:lnSpc>
                        <a:spcBef>
                          <a:spcPts val="400"/>
                        </a:spcBef>
                        <a:spcAft>
                          <a:spcPts val="0"/>
                        </a:spcAft>
                      </a:pPr>
                      <a:endParaRPr lang="en-US" sz="800" u="sng" spc="-10" dirty="0">
                        <a:solidFill>
                          <a:schemeClr val="tx1"/>
                        </a:solidFill>
                        <a:effectLst/>
                        <a:uFill>
                          <a:solidFill>
                            <a:srgbClr val="363A66"/>
                          </a:solidFill>
                        </a:uFill>
                        <a:latin typeface="Arial" panose="020B0604020202020204" pitchFamily="34" charset="0"/>
                        <a:cs typeface="Arial" panose="020B0604020202020204" pitchFamily="34" charset="0"/>
                      </a:endParaRPr>
                    </a:p>
                    <a:p>
                      <a:pPr marL="27432" marR="0" algn="l">
                        <a:lnSpc>
                          <a:spcPct val="100000"/>
                        </a:lnSpc>
                        <a:spcBef>
                          <a:spcPts val="400"/>
                        </a:spcBef>
                        <a:spcAft>
                          <a:spcPts val="0"/>
                        </a:spcAft>
                      </a:pPr>
                      <a:r>
                        <a:rPr lang="en-US" sz="800" u="sng" spc="-10" dirty="0">
                          <a:solidFill>
                            <a:schemeClr val="tx1"/>
                          </a:solidFill>
                          <a:effectLst/>
                          <a:uFill>
                            <a:solidFill>
                              <a:srgbClr val="363A66"/>
                            </a:solidFill>
                          </a:uFill>
                          <a:latin typeface="Arial" panose="020B0604020202020204" pitchFamily="34" charset="0"/>
                          <a:cs typeface="Arial" panose="020B0604020202020204" pitchFamily="34" charset="0"/>
                        </a:rPr>
                        <a:t>Address</a:t>
                      </a:r>
                      <a:endParaRPr lang="en-US" sz="800" dirty="0">
                        <a:solidFill>
                          <a:schemeClr val="tx1"/>
                        </a:solidFill>
                        <a:effectLst/>
                        <a:latin typeface="Arial" panose="020B0604020202020204" pitchFamily="34" charset="0"/>
                        <a:cs typeface="Arial" panose="020B0604020202020204" pitchFamily="34" charset="0"/>
                      </a:endParaRPr>
                    </a:p>
                    <a:p>
                      <a:pPr marL="27432" marR="0" algn="l">
                        <a:lnSpc>
                          <a:spcPct val="100000"/>
                        </a:lnSpc>
                        <a:spcBef>
                          <a:spcPts val="0"/>
                        </a:spcBef>
                        <a:spcAft>
                          <a:spcPts val="0"/>
                        </a:spcAft>
                      </a:pPr>
                      <a:r>
                        <a:rPr lang="en-US" sz="800" b="0" spc="-50" dirty="0">
                          <a:solidFill>
                            <a:schemeClr val="tx1"/>
                          </a:solidFill>
                          <a:effectLst/>
                          <a:latin typeface="Arial" panose="020B0604020202020204" pitchFamily="34" charset="0"/>
                          <a:cs typeface="Arial" panose="020B0604020202020204" pitchFamily="34" charset="0"/>
                        </a:rPr>
                        <a:t>4801</a:t>
                      </a:r>
                      <a:r>
                        <a:rPr lang="en-US" sz="800" b="0" spc="-45" dirty="0">
                          <a:solidFill>
                            <a:schemeClr val="tx1"/>
                          </a:solidFill>
                          <a:effectLst/>
                          <a:latin typeface="Arial" panose="020B0604020202020204" pitchFamily="34" charset="0"/>
                          <a:cs typeface="Arial" panose="020B0604020202020204" pitchFamily="34" charset="0"/>
                        </a:rPr>
                        <a:t> </a:t>
                      </a:r>
                      <a:r>
                        <a:rPr lang="en-US" sz="800" b="0" spc="-50" dirty="0">
                          <a:solidFill>
                            <a:schemeClr val="tx1"/>
                          </a:solidFill>
                          <a:effectLst/>
                          <a:latin typeface="Arial" panose="020B0604020202020204" pitchFamily="34" charset="0"/>
                          <a:cs typeface="Arial" panose="020B0604020202020204" pitchFamily="34" charset="0"/>
                        </a:rPr>
                        <a:t>Columbus</a:t>
                      </a:r>
                      <a:r>
                        <a:rPr lang="en-US" sz="800" b="0" spc="-10" dirty="0">
                          <a:solidFill>
                            <a:schemeClr val="tx1"/>
                          </a:solidFill>
                          <a:effectLst/>
                          <a:latin typeface="Arial" panose="020B0604020202020204" pitchFamily="34" charset="0"/>
                          <a:cs typeface="Arial" panose="020B0604020202020204" pitchFamily="34" charset="0"/>
                        </a:rPr>
                        <a:t> </a:t>
                      </a:r>
                      <a:r>
                        <a:rPr lang="en-US" sz="800" b="0" spc="-50" dirty="0">
                          <a:solidFill>
                            <a:schemeClr val="tx1"/>
                          </a:solidFill>
                          <a:effectLst/>
                          <a:latin typeface="Arial" panose="020B0604020202020204" pitchFamily="34" charset="0"/>
                          <a:cs typeface="Arial" panose="020B0604020202020204" pitchFamily="34" charset="0"/>
                        </a:rPr>
                        <a:t>St.,</a:t>
                      </a:r>
                      <a:endParaRPr lang="en-US" sz="800" b="0" dirty="0">
                        <a:solidFill>
                          <a:schemeClr val="tx1"/>
                        </a:solidFill>
                        <a:effectLst/>
                        <a:latin typeface="Arial" panose="020B0604020202020204" pitchFamily="34" charset="0"/>
                        <a:cs typeface="Arial" panose="020B0604020202020204" pitchFamily="34" charset="0"/>
                      </a:endParaRPr>
                    </a:p>
                    <a:p>
                      <a:pPr marL="27432" marR="172720" algn="l">
                        <a:lnSpc>
                          <a:spcPct val="78000"/>
                        </a:lnSpc>
                        <a:spcBef>
                          <a:spcPts val="0"/>
                        </a:spcBef>
                        <a:spcAft>
                          <a:spcPts val="0"/>
                        </a:spcAft>
                      </a:pPr>
                      <a:r>
                        <a:rPr lang="en-US" sz="800" b="0" dirty="0">
                          <a:solidFill>
                            <a:schemeClr val="tx1"/>
                          </a:solidFill>
                          <a:effectLst/>
                          <a:latin typeface="Arial" panose="020B0604020202020204" pitchFamily="34" charset="0"/>
                          <a:cs typeface="Arial" panose="020B0604020202020204" pitchFamily="34" charset="0"/>
                        </a:rPr>
                        <a:t>Suite</a:t>
                      </a:r>
                      <a:r>
                        <a:rPr lang="en-US" sz="800" b="0" spc="-55" dirty="0">
                          <a:solidFill>
                            <a:schemeClr val="tx1"/>
                          </a:solidFill>
                          <a:effectLst/>
                          <a:latin typeface="Arial" panose="020B0604020202020204" pitchFamily="34" charset="0"/>
                          <a:cs typeface="Arial" panose="020B0604020202020204" pitchFamily="34" charset="0"/>
                        </a:rPr>
                        <a:t> </a:t>
                      </a:r>
                      <a:r>
                        <a:rPr lang="en-US" sz="800" b="0" dirty="0">
                          <a:solidFill>
                            <a:schemeClr val="tx1"/>
                          </a:solidFill>
                          <a:effectLst/>
                          <a:latin typeface="Arial" panose="020B0604020202020204" pitchFamily="34" charset="0"/>
                          <a:cs typeface="Arial" panose="020B0604020202020204" pitchFamily="34" charset="0"/>
                        </a:rPr>
                        <a:t>#400</a:t>
                      </a:r>
                    </a:p>
                    <a:p>
                      <a:pPr marL="27432" marR="172720" algn="l">
                        <a:lnSpc>
                          <a:spcPct val="100000"/>
                        </a:lnSpc>
                        <a:spcBef>
                          <a:spcPts val="0"/>
                        </a:spcBef>
                        <a:spcAft>
                          <a:spcPts val="400"/>
                        </a:spcAft>
                      </a:pPr>
                      <a:r>
                        <a:rPr lang="en-US" sz="800" b="0" spc="-50" dirty="0">
                          <a:solidFill>
                            <a:schemeClr val="tx1"/>
                          </a:solidFill>
                          <a:effectLst/>
                          <a:latin typeface="Arial" panose="020B0604020202020204" pitchFamily="34" charset="0"/>
                          <a:cs typeface="Arial" panose="020B0604020202020204" pitchFamily="34" charset="0"/>
                        </a:rPr>
                        <a:t>Virginia</a:t>
                      </a:r>
                      <a:r>
                        <a:rPr lang="en-US" sz="800" b="0" spc="-45" dirty="0">
                          <a:solidFill>
                            <a:schemeClr val="tx1"/>
                          </a:solidFill>
                          <a:effectLst/>
                          <a:latin typeface="Arial" panose="020B0604020202020204" pitchFamily="34" charset="0"/>
                          <a:cs typeface="Arial" panose="020B0604020202020204" pitchFamily="34" charset="0"/>
                        </a:rPr>
                        <a:t> </a:t>
                      </a:r>
                      <a:r>
                        <a:rPr lang="en-US" sz="800" b="0" spc="-50" dirty="0">
                          <a:solidFill>
                            <a:schemeClr val="tx1"/>
                          </a:solidFill>
                          <a:effectLst/>
                          <a:latin typeface="Arial" panose="020B0604020202020204" pitchFamily="34" charset="0"/>
                          <a:cs typeface="Arial" panose="020B0604020202020204" pitchFamily="34" charset="0"/>
                        </a:rPr>
                        <a:t>Beach, VA</a:t>
                      </a:r>
                      <a:endParaRPr lang="en-US" sz="800" b="0" spc="-10" dirty="0">
                        <a:solidFill>
                          <a:schemeClr val="tx1"/>
                        </a:solidFill>
                        <a:effectLst/>
                        <a:latin typeface="Arial" panose="020B0604020202020204" pitchFamily="34" charset="0"/>
                        <a:cs typeface="Arial" panose="020B0604020202020204" pitchFamily="34" charset="0"/>
                      </a:endParaRPr>
                    </a:p>
                    <a:p>
                      <a:pPr marL="27432" marR="172720" algn="l">
                        <a:lnSpc>
                          <a:spcPct val="100000"/>
                        </a:lnSpc>
                        <a:spcBef>
                          <a:spcPts val="400"/>
                        </a:spcBef>
                        <a:spcAft>
                          <a:spcPts val="0"/>
                        </a:spcAft>
                      </a:pPr>
                      <a:r>
                        <a:rPr lang="en-US" sz="800" u="sng" spc="-10" dirty="0">
                          <a:solidFill>
                            <a:schemeClr val="tx1"/>
                          </a:solidFill>
                          <a:effectLst/>
                          <a:latin typeface="Arial" panose="020B0604020202020204" pitchFamily="34" charset="0"/>
                          <a:cs typeface="Arial" panose="020B0604020202020204" pitchFamily="34" charset="0"/>
                        </a:rPr>
                        <a:t>Phone</a:t>
                      </a:r>
                    </a:p>
                    <a:p>
                      <a:pPr marL="27432" marR="172720" algn="l">
                        <a:lnSpc>
                          <a:spcPct val="78000"/>
                        </a:lnSpc>
                        <a:spcBef>
                          <a:spcPts val="300"/>
                        </a:spcBef>
                        <a:spcAft>
                          <a:spcPts val="170"/>
                        </a:spcAft>
                      </a:pPr>
                      <a:r>
                        <a:rPr lang="en-US" sz="800" b="0" u="none" spc="-70" dirty="0">
                          <a:solidFill>
                            <a:schemeClr val="tx1"/>
                          </a:solidFill>
                          <a:effectLst/>
                          <a:latin typeface="Arial" panose="020B0604020202020204" pitchFamily="34" charset="0"/>
                          <a:cs typeface="Arial" panose="020B0604020202020204" pitchFamily="34" charset="0"/>
                        </a:rPr>
                        <a:t>(757)</a:t>
                      </a:r>
                      <a:r>
                        <a:rPr lang="en-US" sz="800" b="0" u="none" spc="65" dirty="0">
                          <a:solidFill>
                            <a:schemeClr val="tx1"/>
                          </a:solidFill>
                          <a:effectLst/>
                          <a:latin typeface="Arial" panose="020B0604020202020204" pitchFamily="34" charset="0"/>
                          <a:cs typeface="Arial" panose="020B0604020202020204" pitchFamily="34" charset="0"/>
                        </a:rPr>
                        <a:t> </a:t>
                      </a:r>
                      <a:r>
                        <a:rPr lang="en-US" sz="800" b="0" u="none" spc="-70" dirty="0">
                          <a:solidFill>
                            <a:schemeClr val="tx1"/>
                          </a:solidFill>
                          <a:effectLst/>
                          <a:latin typeface="Arial" panose="020B0604020202020204" pitchFamily="34" charset="0"/>
                          <a:cs typeface="Arial" panose="020B0604020202020204" pitchFamily="34" charset="0"/>
                        </a:rPr>
                        <a:t>497-5000</a:t>
                      </a:r>
                    </a:p>
                    <a:p>
                      <a:pPr marL="27432" marR="172720" algn="l">
                        <a:lnSpc>
                          <a:spcPct val="100000"/>
                        </a:lnSpc>
                        <a:spcBef>
                          <a:spcPts val="600"/>
                        </a:spcBef>
                        <a:spcAft>
                          <a:spcPts val="0"/>
                        </a:spcAft>
                      </a:pPr>
                      <a:r>
                        <a:rPr lang="en-US" sz="800" u="sng" spc="-10" dirty="0">
                          <a:solidFill>
                            <a:schemeClr val="tx1"/>
                          </a:solidFill>
                          <a:effectLst/>
                          <a:latin typeface="Arial" panose="020B0604020202020204" pitchFamily="34" charset="0"/>
                          <a:cs typeface="Arial" panose="020B0604020202020204" pitchFamily="34" charset="0"/>
                        </a:rPr>
                        <a:t>Email</a:t>
                      </a:r>
                    </a:p>
                    <a:p>
                      <a:pPr marL="27432" marR="172720" algn="l">
                        <a:lnSpc>
                          <a:spcPct val="78000"/>
                        </a:lnSpc>
                        <a:spcBef>
                          <a:spcPts val="300"/>
                        </a:spcBef>
                        <a:spcAft>
                          <a:spcPts val="170"/>
                        </a:spcAft>
                      </a:pPr>
                      <a:r>
                        <a:rPr lang="en-US" sz="790" b="0" u="none" spc="-10" dirty="0">
                          <a:solidFill>
                            <a:schemeClr val="tx1"/>
                          </a:solidFill>
                          <a:effectLst/>
                          <a:latin typeface="Arial" panose="020B0604020202020204" pitchFamily="34" charset="0"/>
                          <a:cs typeface="Arial" panose="020B0604020202020204" pitchFamily="34" charset="0"/>
                        </a:rPr>
                        <a:t>contact@elhamm.com</a:t>
                      </a:r>
                    </a:p>
                    <a:p>
                      <a:pPr marL="27432" marR="0" algn="l">
                        <a:lnSpc>
                          <a:spcPct val="100000"/>
                        </a:lnSpc>
                        <a:spcBef>
                          <a:spcPts val="600"/>
                        </a:spcBef>
                        <a:spcAft>
                          <a:spcPts val="0"/>
                        </a:spcAft>
                      </a:pPr>
                      <a:r>
                        <a:rPr lang="en-US" sz="800" u="sng" spc="-10" dirty="0">
                          <a:solidFill>
                            <a:schemeClr val="tx1"/>
                          </a:solidFill>
                          <a:effectLst/>
                          <a:latin typeface="Arial" panose="020B0604020202020204" pitchFamily="34" charset="0"/>
                          <a:cs typeface="Arial" panose="020B0604020202020204" pitchFamily="34" charset="0"/>
                        </a:rPr>
                        <a:t>Website</a:t>
                      </a:r>
                    </a:p>
                    <a:p>
                      <a:pPr marL="27432" marR="0" algn="l">
                        <a:lnSpc>
                          <a:spcPts val="895"/>
                        </a:lnSpc>
                        <a:spcBef>
                          <a:spcPts val="100"/>
                        </a:spcBef>
                        <a:spcAft>
                          <a:spcPts val="100"/>
                        </a:spcAft>
                      </a:pPr>
                      <a:r>
                        <a:rPr lang="en-US" sz="800" b="0" u="none" spc="-10" dirty="0">
                          <a:solidFill>
                            <a:schemeClr val="tx1"/>
                          </a:solidFill>
                          <a:effectLst/>
                          <a:latin typeface="Arial" panose="020B0604020202020204" pitchFamily="34" charset="0"/>
                          <a:cs typeface="Arial" panose="020B0604020202020204" pitchFamily="34" charset="0"/>
                        </a:rPr>
                        <a:t>elhamm.com</a:t>
                      </a:r>
                      <a:endParaRPr lang="en-US" sz="800" b="0" u="none" dirty="0">
                        <a:solidFill>
                          <a:schemeClr val="tx1"/>
                        </a:solidFill>
                        <a:effectLst/>
                        <a:latin typeface="Arial" panose="020B0604020202020204" pitchFamily="34" charset="0"/>
                        <a:ea typeface="Arial Black" panose="020B0A0402010202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42471264"/>
                  </a:ext>
                </a:extLst>
              </a:tr>
              <a:tr h="103789">
                <a:tc>
                  <a:txBody>
                    <a:bodyPr/>
                    <a:lstStyle/>
                    <a:p>
                      <a:pPr marL="27432" marR="0" algn="ctr">
                        <a:lnSpc>
                          <a:spcPts val="895"/>
                        </a:lnSpc>
                        <a:spcBef>
                          <a:spcPts val="0"/>
                        </a:spcBef>
                        <a:spcAft>
                          <a:spcPts val="0"/>
                        </a:spcAft>
                      </a:pPr>
                      <a:endParaRPr lang="en-US" sz="800" b="0" u="none" dirty="0">
                        <a:solidFill>
                          <a:schemeClr val="tx1"/>
                        </a:solidFill>
                        <a:effectLst/>
                        <a:latin typeface="Arial" panose="020B0604020202020204" pitchFamily="34" charset="0"/>
                        <a:ea typeface="Arial Black" panose="020B0A04020102020204" pitchFamily="34" charset="0"/>
                        <a:cs typeface="Arial" panose="020B0604020202020204" pitchFamily="34" charset="0"/>
                      </a:endParaRP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381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44744437"/>
                  </a:ext>
                </a:extLst>
              </a:tr>
            </a:tbl>
          </a:graphicData>
        </a:graphic>
      </p:graphicFrame>
      <p:sp>
        <p:nvSpPr>
          <p:cNvPr id="79" name="Rectangle 78">
            <a:extLst>
              <a:ext uri="{FF2B5EF4-FFF2-40B4-BE49-F238E27FC236}">
                <a16:creationId xmlns:a16="http://schemas.microsoft.com/office/drawing/2014/main" id="{9FA2B1DF-BF9E-0B6C-CF50-A2C2DDB208F5}"/>
              </a:ext>
            </a:extLst>
          </p:cNvPr>
          <p:cNvSpPr/>
          <p:nvPr/>
        </p:nvSpPr>
        <p:spPr>
          <a:xfrm>
            <a:off x="52276" y="8846481"/>
            <a:ext cx="1216483" cy="272699"/>
          </a:xfrm>
          <a:prstGeom prst="rect">
            <a:avLst/>
          </a:prstGeom>
          <a:solidFill>
            <a:srgbClr val="C7C7C3"/>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a:solidFill>
                  <a:schemeClr val="tx1"/>
                </a:solidFill>
                <a:latin typeface="Georgia" panose="02040502050405020303" pitchFamily="18" charset="0"/>
              </a:rPr>
              <a:t>GSA CONTRACT</a:t>
            </a:r>
          </a:p>
        </p:txBody>
      </p:sp>
      <p:sp>
        <p:nvSpPr>
          <p:cNvPr id="80" name="object 57">
            <a:extLst>
              <a:ext uri="{FF2B5EF4-FFF2-40B4-BE49-F238E27FC236}">
                <a16:creationId xmlns:a16="http://schemas.microsoft.com/office/drawing/2014/main" id="{7AD58D89-0775-5FBF-D9B4-B4B306D78A0C}"/>
              </a:ext>
            </a:extLst>
          </p:cNvPr>
          <p:cNvSpPr txBox="1"/>
          <p:nvPr/>
        </p:nvSpPr>
        <p:spPr>
          <a:xfrm>
            <a:off x="68915" y="6757115"/>
            <a:ext cx="1195720" cy="231987"/>
          </a:xfrm>
          <a:prstGeom prst="rect">
            <a:avLst/>
          </a:prstGeom>
          <a:solidFill>
            <a:srgbClr val="FFFFFF"/>
          </a:solidFill>
          <a:ln w="12700">
            <a:solidFill>
              <a:schemeClr val="tx1"/>
            </a:solidFill>
          </a:ln>
        </p:spPr>
        <p:txBody>
          <a:bodyPr vert="horz" wrap="square" lIns="0" tIns="5715" rIns="0" bIns="0" rtlCol="0">
            <a:spAutoFit/>
          </a:bodyPr>
          <a:lstStyle/>
          <a:p>
            <a:pPr marL="294005">
              <a:lnSpc>
                <a:spcPct val="100000"/>
              </a:lnSpc>
              <a:spcBef>
                <a:spcPts val="45"/>
              </a:spcBef>
            </a:pPr>
            <a:r>
              <a:rPr lang="en-US" sz="300" dirty="0">
                <a:solidFill>
                  <a:schemeClr val="bg1"/>
                </a:solidFill>
                <a:latin typeface="Arial" panose="020B0604020202020204" pitchFamily="34" charset="0"/>
                <a:cs typeface="Arial" panose="020B0604020202020204" pitchFamily="34" charset="0"/>
              </a:rPr>
              <a:t>  h</a:t>
            </a:r>
          </a:p>
          <a:p>
            <a:pPr marL="294005">
              <a:lnSpc>
                <a:spcPct val="100000"/>
              </a:lnSpc>
              <a:spcBef>
                <a:spcPts val="45"/>
              </a:spcBef>
            </a:pPr>
            <a:r>
              <a:rPr lang="en-US" sz="830" dirty="0">
                <a:latin typeface="Arial" panose="020B0604020202020204" pitchFamily="34" charset="0"/>
                <a:cs typeface="Arial" panose="020B0604020202020204" pitchFamily="34" charset="0"/>
              </a:rPr>
              <a:t>    </a:t>
            </a:r>
            <a:r>
              <a:rPr lang="en-US" sz="870" dirty="0">
                <a:latin typeface="Arial" panose="020B0604020202020204" pitchFamily="34" charset="0"/>
                <a:cs typeface="Arial" panose="020B0604020202020204" pitchFamily="34" charset="0"/>
              </a:rPr>
              <a:t>8U833</a:t>
            </a:r>
          </a:p>
          <a:p>
            <a:pPr marL="294005">
              <a:lnSpc>
                <a:spcPct val="100000"/>
              </a:lnSpc>
              <a:spcBef>
                <a:spcPts val="45"/>
              </a:spcBef>
            </a:pPr>
            <a:r>
              <a:rPr lang="en-US" sz="300" dirty="0">
                <a:solidFill>
                  <a:schemeClr val="bg1"/>
                </a:solidFill>
                <a:latin typeface="Arial" panose="020B0604020202020204" pitchFamily="34" charset="0"/>
                <a:cs typeface="Arial" panose="020B0604020202020204" pitchFamily="34" charset="0"/>
              </a:rPr>
              <a:t>h</a:t>
            </a:r>
            <a:endParaRPr sz="300" dirty="0">
              <a:solidFill>
                <a:schemeClr val="bg1"/>
              </a:solidFill>
              <a:latin typeface="Arial" panose="020B0604020202020204" pitchFamily="34" charset="0"/>
              <a:cs typeface="Arial" panose="020B0604020202020204" pitchFamily="34" charset="0"/>
            </a:endParaRPr>
          </a:p>
        </p:txBody>
      </p:sp>
      <p:sp>
        <p:nvSpPr>
          <p:cNvPr id="81" name="Rectangle 80">
            <a:extLst>
              <a:ext uri="{FF2B5EF4-FFF2-40B4-BE49-F238E27FC236}">
                <a16:creationId xmlns:a16="http://schemas.microsoft.com/office/drawing/2014/main" id="{1B997E3D-2A8C-7B02-27B6-1CE7DE0D8C1B}"/>
              </a:ext>
            </a:extLst>
          </p:cNvPr>
          <p:cNvSpPr/>
          <p:nvPr/>
        </p:nvSpPr>
        <p:spPr>
          <a:xfrm>
            <a:off x="91460" y="1283993"/>
            <a:ext cx="1247199" cy="252809"/>
          </a:xfrm>
          <a:prstGeom prst="rect">
            <a:avLst/>
          </a:prstGeom>
          <a:solidFill>
            <a:srgbClr val="C7C7C3"/>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a:ln>
                  <a:noFill/>
                </a:ln>
                <a:solidFill>
                  <a:prstClr val="black"/>
                </a:solidFill>
                <a:effectLst/>
                <a:uLnTx/>
                <a:uFillTx/>
                <a:latin typeface="Georgia" panose="02040502050405020303" pitchFamily="18" charset="0"/>
                <a:ea typeface="+mn-ea"/>
                <a:cs typeface="+mn-cs"/>
              </a:rPr>
              <a:t>ABOUT US</a:t>
            </a:r>
          </a:p>
        </p:txBody>
      </p:sp>
      <p:sp>
        <p:nvSpPr>
          <p:cNvPr id="85" name="Rectangle 84">
            <a:extLst>
              <a:ext uri="{FF2B5EF4-FFF2-40B4-BE49-F238E27FC236}">
                <a16:creationId xmlns:a16="http://schemas.microsoft.com/office/drawing/2014/main" id="{01EC6850-9420-1416-30A2-AD74F08561DE}"/>
              </a:ext>
            </a:extLst>
          </p:cNvPr>
          <p:cNvSpPr/>
          <p:nvPr/>
        </p:nvSpPr>
        <p:spPr>
          <a:xfrm>
            <a:off x="76200" y="8510306"/>
            <a:ext cx="1187304" cy="75068"/>
          </a:xfrm>
          <a:prstGeom prst="rect">
            <a:avLst/>
          </a:prstGeom>
          <a:solidFill>
            <a:srgbClr val="0A0C2D"/>
          </a:solidFill>
          <a:ln>
            <a:solidFill>
              <a:srgbClr val="0A0C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object 57">
            <a:extLst>
              <a:ext uri="{FF2B5EF4-FFF2-40B4-BE49-F238E27FC236}">
                <a16:creationId xmlns:a16="http://schemas.microsoft.com/office/drawing/2014/main" id="{99EF3BA1-E381-F796-AC14-D8E5AF9A3972}"/>
              </a:ext>
            </a:extLst>
          </p:cNvPr>
          <p:cNvSpPr txBox="1"/>
          <p:nvPr/>
        </p:nvSpPr>
        <p:spPr>
          <a:xfrm>
            <a:off x="64512" y="7434715"/>
            <a:ext cx="1205458" cy="1193788"/>
          </a:xfrm>
          <a:prstGeom prst="rect">
            <a:avLst/>
          </a:prstGeom>
          <a:solidFill>
            <a:srgbClr val="FFFFFF"/>
          </a:solidFill>
        </p:spPr>
        <p:txBody>
          <a:bodyPr vert="horz" wrap="square" lIns="0" tIns="5715" rIns="0" bIns="0" rtlCol="0">
            <a:spAutoFit/>
          </a:bodyPr>
          <a:lstStyle/>
          <a:p>
            <a:pPr marL="294005">
              <a:lnSpc>
                <a:spcPct val="100000"/>
              </a:lnSpc>
              <a:spcBef>
                <a:spcPts val="300"/>
              </a:spcBef>
              <a:spcAft>
                <a:spcPts val="300"/>
              </a:spcAft>
            </a:pPr>
            <a:r>
              <a:rPr lang="en-US" sz="870" b="1" spc="-10" dirty="0">
                <a:solidFill>
                  <a:schemeClr val="tx1"/>
                </a:solidFill>
                <a:latin typeface="Arial Black" panose="020B0A04020102020204" pitchFamily="34" charset="0"/>
                <a:cs typeface="Trebuchet MS"/>
              </a:rPr>
              <a:t>   </a:t>
            </a:r>
            <a:r>
              <a:rPr sz="870" b="1" spc="-10" dirty="0">
                <a:solidFill>
                  <a:schemeClr val="tx1"/>
                </a:solidFill>
                <a:latin typeface="Arial Black" panose="020B0A04020102020204" pitchFamily="34" charset="0"/>
                <a:cs typeface="Trebuchet MS"/>
              </a:rPr>
              <a:t>541611</a:t>
            </a:r>
            <a:endParaRPr sz="870" b="1" dirty="0">
              <a:solidFill>
                <a:schemeClr val="tx1"/>
              </a:solidFill>
              <a:latin typeface="Arial Black" panose="020B0A04020102020204" pitchFamily="34" charset="0"/>
              <a:cs typeface="Trebuchet MS"/>
            </a:endParaRPr>
          </a:p>
          <a:p>
            <a:pPr marL="17780">
              <a:lnSpc>
                <a:spcPct val="100000"/>
              </a:lnSpc>
              <a:spcBef>
                <a:spcPts val="300"/>
              </a:spcBef>
              <a:spcAft>
                <a:spcPts val="300"/>
              </a:spcAft>
              <a:tabLst>
                <a:tab pos="593090" algn="l"/>
              </a:tabLst>
            </a:pPr>
            <a:r>
              <a:rPr lang="en-US" sz="870" spc="-10" dirty="0">
                <a:latin typeface="Arial" panose="020B0604020202020204" pitchFamily="34" charset="0"/>
                <a:cs typeface="Arial" panose="020B0604020202020204" pitchFamily="34" charset="0"/>
              </a:rPr>
              <a:t>   </a:t>
            </a:r>
            <a:r>
              <a:rPr sz="870" spc="-10" dirty="0">
                <a:latin typeface="Arial" panose="020B0604020202020204" pitchFamily="34" charset="0"/>
                <a:cs typeface="Arial" panose="020B0604020202020204" pitchFamily="34" charset="0"/>
              </a:rPr>
              <a:t>541690</a:t>
            </a:r>
            <a:r>
              <a:rPr sz="870" dirty="0">
                <a:latin typeface="Arial" panose="020B0604020202020204" pitchFamily="34" charset="0"/>
                <a:cs typeface="Arial" panose="020B0604020202020204" pitchFamily="34" charset="0"/>
              </a:rPr>
              <a:t>	</a:t>
            </a:r>
            <a:r>
              <a:rPr lang="en-US" sz="870" dirty="0">
                <a:latin typeface="Arial" panose="020B0604020202020204" pitchFamily="34" charset="0"/>
                <a:cs typeface="Arial" panose="020B0604020202020204" pitchFamily="34" charset="0"/>
              </a:rPr>
              <a:t>   </a:t>
            </a:r>
            <a:r>
              <a:rPr sz="870" spc="-50" dirty="0">
                <a:latin typeface="Arial" panose="020B0604020202020204" pitchFamily="34" charset="0"/>
                <a:cs typeface="Arial" panose="020B0604020202020204" pitchFamily="34" charset="0"/>
              </a:rPr>
              <a:t>493190</a:t>
            </a:r>
            <a:endParaRPr sz="870" dirty="0">
              <a:latin typeface="Arial" panose="020B0604020202020204" pitchFamily="34" charset="0"/>
              <a:cs typeface="Arial" panose="020B0604020202020204" pitchFamily="34" charset="0"/>
            </a:endParaRPr>
          </a:p>
          <a:p>
            <a:pPr marL="17780">
              <a:lnSpc>
                <a:spcPct val="100000"/>
              </a:lnSpc>
              <a:spcBef>
                <a:spcPts val="300"/>
              </a:spcBef>
              <a:spcAft>
                <a:spcPts val="300"/>
              </a:spcAft>
              <a:tabLst>
                <a:tab pos="593090" algn="l"/>
              </a:tabLst>
            </a:pPr>
            <a:r>
              <a:rPr lang="en-US" sz="870" spc="-10" dirty="0">
                <a:latin typeface="Arial" panose="020B0604020202020204" pitchFamily="34" charset="0"/>
                <a:cs typeface="Arial" panose="020B0604020202020204" pitchFamily="34" charset="0"/>
              </a:rPr>
              <a:t>   </a:t>
            </a:r>
            <a:r>
              <a:rPr sz="870" spc="-10" dirty="0">
                <a:latin typeface="Arial" panose="020B0604020202020204" pitchFamily="34" charset="0"/>
                <a:cs typeface="Arial" panose="020B0604020202020204" pitchFamily="34" charset="0"/>
              </a:rPr>
              <a:t>541519</a:t>
            </a:r>
            <a:r>
              <a:rPr sz="870" dirty="0">
                <a:latin typeface="Arial" panose="020B0604020202020204" pitchFamily="34" charset="0"/>
                <a:cs typeface="Arial" panose="020B0604020202020204" pitchFamily="34" charset="0"/>
              </a:rPr>
              <a:t>	</a:t>
            </a:r>
            <a:r>
              <a:rPr lang="en-US" sz="870" dirty="0">
                <a:latin typeface="Arial" panose="020B0604020202020204" pitchFamily="34" charset="0"/>
                <a:cs typeface="Arial" panose="020B0604020202020204" pitchFamily="34" charset="0"/>
              </a:rPr>
              <a:t>   </a:t>
            </a:r>
            <a:r>
              <a:rPr sz="870" spc="-50" dirty="0">
                <a:latin typeface="Arial" panose="020B0604020202020204" pitchFamily="34" charset="0"/>
                <a:cs typeface="Arial" panose="020B0604020202020204" pitchFamily="34" charset="0"/>
              </a:rPr>
              <a:t>541330</a:t>
            </a:r>
            <a:endParaRPr sz="870" dirty="0">
              <a:latin typeface="Arial" panose="020B0604020202020204" pitchFamily="34" charset="0"/>
              <a:cs typeface="Arial" panose="020B0604020202020204" pitchFamily="34" charset="0"/>
            </a:endParaRPr>
          </a:p>
          <a:p>
            <a:pPr marL="17780">
              <a:lnSpc>
                <a:spcPct val="100000"/>
              </a:lnSpc>
              <a:spcBef>
                <a:spcPts val="300"/>
              </a:spcBef>
              <a:spcAft>
                <a:spcPts val="300"/>
              </a:spcAft>
              <a:tabLst>
                <a:tab pos="593090" algn="l"/>
              </a:tabLst>
            </a:pPr>
            <a:r>
              <a:rPr lang="en-US" sz="870" spc="-10" dirty="0">
                <a:latin typeface="Arial" panose="020B0604020202020204" pitchFamily="34" charset="0"/>
                <a:cs typeface="Arial" panose="020B0604020202020204" pitchFamily="34" charset="0"/>
              </a:rPr>
              <a:t>   </a:t>
            </a:r>
            <a:r>
              <a:rPr sz="870" spc="-10" dirty="0">
                <a:latin typeface="Arial" panose="020B0604020202020204" pitchFamily="34" charset="0"/>
                <a:cs typeface="Arial" panose="020B0604020202020204" pitchFamily="34" charset="0"/>
              </a:rPr>
              <a:t>561210</a:t>
            </a:r>
            <a:r>
              <a:rPr sz="870" dirty="0">
                <a:latin typeface="Arial" panose="020B0604020202020204" pitchFamily="34" charset="0"/>
                <a:cs typeface="Arial" panose="020B0604020202020204" pitchFamily="34" charset="0"/>
              </a:rPr>
              <a:t>	</a:t>
            </a:r>
            <a:r>
              <a:rPr lang="en-US" sz="870" dirty="0">
                <a:latin typeface="Arial" panose="020B0604020202020204" pitchFamily="34" charset="0"/>
                <a:cs typeface="Arial" panose="020B0604020202020204" pitchFamily="34" charset="0"/>
              </a:rPr>
              <a:t>   </a:t>
            </a:r>
            <a:r>
              <a:rPr sz="870" spc="-50" dirty="0">
                <a:latin typeface="Arial" panose="020B0604020202020204" pitchFamily="34" charset="0"/>
                <a:cs typeface="Arial" panose="020B0604020202020204" pitchFamily="34" charset="0"/>
              </a:rPr>
              <a:t>493110</a:t>
            </a:r>
            <a:endParaRPr sz="870" dirty="0">
              <a:latin typeface="Arial" panose="020B0604020202020204" pitchFamily="34" charset="0"/>
              <a:cs typeface="Arial" panose="020B0604020202020204" pitchFamily="34" charset="0"/>
            </a:endParaRPr>
          </a:p>
          <a:p>
            <a:pPr marL="17780">
              <a:lnSpc>
                <a:spcPct val="100000"/>
              </a:lnSpc>
              <a:spcBef>
                <a:spcPts val="300"/>
              </a:spcBef>
              <a:spcAft>
                <a:spcPts val="300"/>
              </a:spcAft>
              <a:tabLst>
                <a:tab pos="593090" algn="l"/>
              </a:tabLst>
            </a:pPr>
            <a:r>
              <a:rPr lang="en-US" sz="870" spc="-10" dirty="0">
                <a:latin typeface="Arial" panose="020B0604020202020204" pitchFamily="34" charset="0"/>
                <a:cs typeface="Arial" panose="020B0604020202020204" pitchFamily="34" charset="0"/>
              </a:rPr>
              <a:t>   </a:t>
            </a:r>
            <a:r>
              <a:rPr sz="870" spc="-10" dirty="0">
                <a:latin typeface="Arial" panose="020B0604020202020204" pitchFamily="34" charset="0"/>
                <a:cs typeface="Arial" panose="020B0604020202020204" pitchFamily="34" charset="0"/>
              </a:rPr>
              <a:t>541219</a:t>
            </a:r>
            <a:r>
              <a:rPr sz="870" dirty="0">
                <a:latin typeface="Arial" panose="020B0604020202020204" pitchFamily="34" charset="0"/>
                <a:cs typeface="Arial" panose="020B0604020202020204" pitchFamily="34" charset="0"/>
              </a:rPr>
              <a:t>	</a:t>
            </a:r>
            <a:r>
              <a:rPr lang="en-US" sz="870" dirty="0">
                <a:latin typeface="Arial" panose="020B0604020202020204" pitchFamily="34" charset="0"/>
                <a:cs typeface="Arial" panose="020B0604020202020204" pitchFamily="34" charset="0"/>
              </a:rPr>
              <a:t>   </a:t>
            </a:r>
            <a:r>
              <a:rPr sz="870" spc="-50" dirty="0">
                <a:latin typeface="Arial" panose="020B0604020202020204" pitchFamily="34" charset="0"/>
                <a:cs typeface="Arial" panose="020B0604020202020204" pitchFamily="34" charset="0"/>
              </a:rPr>
              <a:t>541612</a:t>
            </a:r>
            <a:endParaRPr sz="870" dirty="0">
              <a:latin typeface="Arial" panose="020B0604020202020204" pitchFamily="34" charset="0"/>
              <a:cs typeface="Arial" panose="020B0604020202020204" pitchFamily="34" charset="0"/>
            </a:endParaRPr>
          </a:p>
          <a:p>
            <a:pPr marL="17780">
              <a:lnSpc>
                <a:spcPct val="100000"/>
              </a:lnSpc>
              <a:spcBef>
                <a:spcPts val="300"/>
              </a:spcBef>
              <a:spcAft>
                <a:spcPts val="300"/>
              </a:spcAft>
              <a:tabLst>
                <a:tab pos="584200" algn="l"/>
              </a:tabLst>
            </a:pPr>
            <a:r>
              <a:rPr lang="en-US" sz="870" spc="-10" dirty="0">
                <a:latin typeface="Arial" panose="020B0604020202020204" pitchFamily="34" charset="0"/>
                <a:cs typeface="Arial" panose="020B0604020202020204" pitchFamily="34" charset="0"/>
              </a:rPr>
              <a:t>   </a:t>
            </a:r>
            <a:r>
              <a:rPr sz="870" spc="-10" dirty="0">
                <a:latin typeface="Arial" panose="020B0604020202020204" pitchFamily="34" charset="0"/>
                <a:cs typeface="Arial" panose="020B0604020202020204" pitchFamily="34" charset="0"/>
              </a:rPr>
              <a:t>561110</a:t>
            </a:r>
            <a:r>
              <a:rPr sz="870" dirty="0">
                <a:latin typeface="Arial" panose="020B0604020202020204" pitchFamily="34" charset="0"/>
                <a:cs typeface="Arial" panose="020B0604020202020204" pitchFamily="34" charset="0"/>
              </a:rPr>
              <a:t>	</a:t>
            </a:r>
            <a:r>
              <a:rPr lang="en-US" sz="870" dirty="0">
                <a:latin typeface="Arial" panose="020B0604020202020204" pitchFamily="34" charset="0"/>
                <a:cs typeface="Arial" panose="020B0604020202020204" pitchFamily="34" charset="0"/>
              </a:rPr>
              <a:t>   </a:t>
            </a:r>
            <a:r>
              <a:rPr sz="870" spc="-35" dirty="0">
                <a:latin typeface="Arial" panose="020B0604020202020204" pitchFamily="34" charset="0"/>
                <a:cs typeface="Arial" panose="020B0604020202020204" pitchFamily="34" charset="0"/>
              </a:rPr>
              <a:t>561720</a:t>
            </a:r>
            <a:endParaRPr sz="870" dirty="0">
              <a:latin typeface="Arial" panose="020B0604020202020204" pitchFamily="34" charset="0"/>
              <a:cs typeface="Arial" panose="020B0604020202020204" pitchFamily="34" charset="0"/>
            </a:endParaRPr>
          </a:p>
        </p:txBody>
      </p:sp>
      <p:sp>
        <p:nvSpPr>
          <p:cNvPr id="87" name="Rectangle 86">
            <a:extLst>
              <a:ext uri="{FF2B5EF4-FFF2-40B4-BE49-F238E27FC236}">
                <a16:creationId xmlns:a16="http://schemas.microsoft.com/office/drawing/2014/main" id="{EEEF8F56-BD7B-C170-FE77-BA2C5F5123F4}"/>
              </a:ext>
            </a:extLst>
          </p:cNvPr>
          <p:cNvSpPr/>
          <p:nvPr/>
        </p:nvSpPr>
        <p:spPr>
          <a:xfrm>
            <a:off x="1546573" y="3921803"/>
            <a:ext cx="5926016" cy="2461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700" b="1" spc="100" dirty="0">
                <a:solidFill>
                  <a:srgbClr val="F1F0EC"/>
                </a:solidFill>
                <a:latin typeface="Georgia" panose="02040502050405020303" pitchFamily="18" charset="0"/>
              </a:rPr>
              <a:t>CLIENTS</a:t>
            </a:r>
          </a:p>
        </p:txBody>
      </p:sp>
      <p:sp>
        <p:nvSpPr>
          <p:cNvPr id="56" name="object 47">
            <a:extLst>
              <a:ext uri="{FF2B5EF4-FFF2-40B4-BE49-F238E27FC236}">
                <a16:creationId xmlns:a16="http://schemas.microsoft.com/office/drawing/2014/main" id="{7214B1EA-03E1-34FF-7123-9A68ECB16909}"/>
              </a:ext>
            </a:extLst>
          </p:cNvPr>
          <p:cNvSpPr txBox="1">
            <a:spLocks/>
          </p:cNvSpPr>
          <p:nvPr/>
        </p:nvSpPr>
        <p:spPr>
          <a:xfrm>
            <a:off x="120918" y="118786"/>
            <a:ext cx="7562070" cy="489236"/>
          </a:xfrm>
          <a:prstGeom prst="rect">
            <a:avLst/>
          </a:prstGeom>
          <a:solidFill>
            <a:schemeClr val="bg1"/>
          </a:solidFill>
        </p:spPr>
        <p:txBody>
          <a:bodyPr vert="horz" wrap="square" lIns="0" tIns="12065" rIns="0" bIns="0" rtlCol="0">
            <a:spAutoFit/>
          </a:bodyPr>
          <a:lstStyle>
            <a:lvl1pPr>
              <a:defRPr sz="3100" b="1" i="0">
                <a:solidFill>
                  <a:schemeClr val="bg1"/>
                </a:solidFill>
                <a:latin typeface="Cambria"/>
                <a:ea typeface="+mj-ea"/>
                <a:cs typeface="Cambria"/>
              </a:defRPr>
            </a:lvl1pPr>
          </a:lstStyle>
          <a:p>
            <a:pPr marL="18415" algn="ctr">
              <a:spcBef>
                <a:spcPts val="95"/>
              </a:spcBef>
            </a:pPr>
            <a:r>
              <a:rPr lang="en-US" spc="135" dirty="0">
                <a:solidFill>
                  <a:srgbClr val="0A0C2D"/>
                </a:solidFill>
              </a:rPr>
              <a:t>E.L.</a:t>
            </a:r>
            <a:r>
              <a:rPr lang="en-US" spc="-5" dirty="0">
                <a:solidFill>
                  <a:srgbClr val="0A0C2D"/>
                </a:solidFill>
              </a:rPr>
              <a:t> </a:t>
            </a:r>
            <a:r>
              <a:rPr lang="en-US" spc="150" dirty="0">
                <a:solidFill>
                  <a:srgbClr val="0A0C2D"/>
                </a:solidFill>
              </a:rPr>
              <a:t>HAMM</a:t>
            </a:r>
            <a:r>
              <a:rPr lang="en-US" dirty="0">
                <a:solidFill>
                  <a:srgbClr val="0A0C2D"/>
                </a:solidFill>
              </a:rPr>
              <a:t> &amp; </a:t>
            </a:r>
            <a:r>
              <a:rPr lang="en-US" spc="65" dirty="0">
                <a:solidFill>
                  <a:srgbClr val="0A0C2D"/>
                </a:solidFill>
              </a:rPr>
              <a:t>ASSOCIATES</a:t>
            </a:r>
            <a:endParaRPr lang="en-US" spc="140" dirty="0">
              <a:solidFill>
                <a:srgbClr val="0A0C2D"/>
              </a:solidFill>
            </a:endParaRPr>
          </a:p>
        </p:txBody>
      </p:sp>
      <p:sp>
        <p:nvSpPr>
          <p:cNvPr id="91" name="Rectangle 90">
            <a:extLst>
              <a:ext uri="{FF2B5EF4-FFF2-40B4-BE49-F238E27FC236}">
                <a16:creationId xmlns:a16="http://schemas.microsoft.com/office/drawing/2014/main" id="{DCAAA97A-543B-DD0F-5561-2B731E196368}"/>
              </a:ext>
            </a:extLst>
          </p:cNvPr>
          <p:cNvSpPr/>
          <p:nvPr/>
        </p:nvSpPr>
        <p:spPr>
          <a:xfrm>
            <a:off x="131870" y="688812"/>
            <a:ext cx="7629347" cy="477716"/>
          </a:xfrm>
          <a:prstGeom prst="rect">
            <a:avLst/>
          </a:prstGeom>
          <a:solidFill>
            <a:srgbClr val="0A0C2D"/>
          </a:solidFill>
          <a:ln>
            <a:solidFill>
              <a:srgbClr val="0A0C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object 47">
            <a:extLst>
              <a:ext uri="{FF2B5EF4-FFF2-40B4-BE49-F238E27FC236}">
                <a16:creationId xmlns:a16="http://schemas.microsoft.com/office/drawing/2014/main" id="{4A91A0D6-CF34-4651-EC3D-F6932EFA2D11}"/>
              </a:ext>
            </a:extLst>
          </p:cNvPr>
          <p:cNvSpPr txBox="1">
            <a:spLocks/>
          </p:cNvSpPr>
          <p:nvPr/>
        </p:nvSpPr>
        <p:spPr>
          <a:xfrm>
            <a:off x="151283" y="684423"/>
            <a:ext cx="7562070" cy="319959"/>
          </a:xfrm>
          <a:prstGeom prst="rect">
            <a:avLst/>
          </a:prstGeom>
          <a:solidFill>
            <a:schemeClr val="bg1"/>
          </a:solidFill>
        </p:spPr>
        <p:txBody>
          <a:bodyPr vert="horz" wrap="square" lIns="0" tIns="12065" rIns="0" bIns="0" rtlCol="0">
            <a:spAutoFit/>
          </a:bodyPr>
          <a:lstStyle>
            <a:lvl1pPr>
              <a:defRPr sz="3100" b="1" i="0">
                <a:solidFill>
                  <a:schemeClr val="bg1"/>
                </a:solidFill>
                <a:latin typeface="Cambria"/>
                <a:ea typeface="+mj-ea"/>
                <a:cs typeface="Cambria"/>
              </a:defRPr>
            </a:lvl1pPr>
          </a:lstStyle>
          <a:p>
            <a:pPr marL="18415" algn="ctr">
              <a:spcBef>
                <a:spcPts val="95"/>
              </a:spcBef>
            </a:pPr>
            <a:r>
              <a:rPr lang="en-US" sz="2000" spc="135" dirty="0">
                <a:solidFill>
                  <a:srgbClr val="0A0C2D"/>
                </a:solidFill>
              </a:rPr>
              <a:t>INCORPORATED</a:t>
            </a:r>
            <a:endParaRPr lang="en-US" sz="2000" spc="140" dirty="0">
              <a:solidFill>
                <a:srgbClr val="0A0C2D"/>
              </a:solidFill>
            </a:endParaRPr>
          </a:p>
        </p:txBody>
      </p:sp>
      <p:sp>
        <p:nvSpPr>
          <p:cNvPr id="92" name="Rectangle 91">
            <a:extLst>
              <a:ext uri="{FF2B5EF4-FFF2-40B4-BE49-F238E27FC236}">
                <a16:creationId xmlns:a16="http://schemas.microsoft.com/office/drawing/2014/main" id="{94A8D211-DD08-47C4-366A-45CD67CE4308}"/>
              </a:ext>
            </a:extLst>
          </p:cNvPr>
          <p:cNvSpPr/>
          <p:nvPr/>
        </p:nvSpPr>
        <p:spPr>
          <a:xfrm>
            <a:off x="7698892" y="546764"/>
            <a:ext cx="45719" cy="586674"/>
          </a:xfrm>
          <a:prstGeom prst="rect">
            <a:avLst/>
          </a:prstGeom>
          <a:solidFill>
            <a:srgbClr val="0A0C2D"/>
          </a:solidFill>
          <a:ln>
            <a:solidFill>
              <a:srgbClr val="0A0C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Rectangle 92">
            <a:extLst>
              <a:ext uri="{FF2B5EF4-FFF2-40B4-BE49-F238E27FC236}">
                <a16:creationId xmlns:a16="http://schemas.microsoft.com/office/drawing/2014/main" id="{824F08C1-B8F1-AC70-A4C1-9CEBD9DA7274}"/>
              </a:ext>
            </a:extLst>
          </p:cNvPr>
          <p:cNvSpPr/>
          <p:nvPr/>
        </p:nvSpPr>
        <p:spPr>
          <a:xfrm>
            <a:off x="127536" y="591947"/>
            <a:ext cx="7562088" cy="1118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Rectangle 96">
            <a:extLst>
              <a:ext uri="{FF2B5EF4-FFF2-40B4-BE49-F238E27FC236}">
                <a16:creationId xmlns:a16="http://schemas.microsoft.com/office/drawing/2014/main" id="{AE353524-D55A-095D-9585-008EB58E9320}"/>
              </a:ext>
            </a:extLst>
          </p:cNvPr>
          <p:cNvSpPr/>
          <p:nvPr/>
        </p:nvSpPr>
        <p:spPr>
          <a:xfrm>
            <a:off x="-126381" y="9398228"/>
            <a:ext cx="1533977" cy="858352"/>
          </a:xfrm>
          <a:prstGeom prst="rect">
            <a:avLst/>
          </a:prstGeom>
          <a:solidFill>
            <a:srgbClr val="0A0C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0" name="Picture 89" descr="Background pattern&#10;&#10;Description automatically generated with medium confidence">
            <a:extLst>
              <a:ext uri="{FF2B5EF4-FFF2-40B4-BE49-F238E27FC236}">
                <a16:creationId xmlns:a16="http://schemas.microsoft.com/office/drawing/2014/main" id="{8ADE1477-516F-EE91-EE9C-09E2E07E5A66}"/>
              </a:ext>
            </a:extLst>
          </p:cNvPr>
          <p:cNvPicPr>
            <a:picLocks noChangeAspect="1"/>
          </p:cNvPicPr>
          <p:nvPr/>
        </p:nvPicPr>
        <p:blipFill rotWithShape="1">
          <a:blip r:embed="rId4">
            <a:duotone>
              <a:prstClr val="black"/>
              <a:srgbClr val="0A0C2D">
                <a:tint val="45000"/>
                <a:satMod val="400000"/>
              </a:srgbClr>
            </a:duotone>
            <a:extLst>
              <a:ext uri="{28A0092B-C50C-407E-A947-70E740481C1C}">
                <a14:useLocalDpi xmlns:a14="http://schemas.microsoft.com/office/drawing/2010/main" val="0"/>
              </a:ext>
            </a:extLst>
          </a:blip>
          <a:srcRect t="1" r="30582" b="-830"/>
          <a:stretch/>
        </p:blipFill>
        <p:spPr>
          <a:xfrm>
            <a:off x="821053" y="727807"/>
            <a:ext cx="1985128" cy="287850"/>
          </a:xfrm>
          <a:prstGeom prst="rect">
            <a:avLst/>
          </a:prstGeom>
        </p:spPr>
      </p:pic>
      <p:pic>
        <p:nvPicPr>
          <p:cNvPr id="89" name="Picture 88" descr="Background pattern&#10;&#10;Description automatically generated with medium confidence">
            <a:extLst>
              <a:ext uri="{FF2B5EF4-FFF2-40B4-BE49-F238E27FC236}">
                <a16:creationId xmlns:a16="http://schemas.microsoft.com/office/drawing/2014/main" id="{D3FD05BC-3AA4-533C-9735-8C26FF3FEED4}"/>
              </a:ext>
            </a:extLst>
          </p:cNvPr>
          <p:cNvPicPr>
            <a:picLocks noChangeAspect="1"/>
          </p:cNvPicPr>
          <p:nvPr/>
        </p:nvPicPr>
        <p:blipFill rotWithShape="1">
          <a:blip r:embed="rId4" cstate="print">
            <a:duotone>
              <a:prstClr val="black"/>
              <a:srgbClr val="0A0C2D">
                <a:tint val="45000"/>
                <a:satMod val="400000"/>
              </a:srgbClr>
            </a:duotone>
            <a:extLst>
              <a:ext uri="{28A0092B-C50C-407E-A947-70E740481C1C}">
                <a14:useLocalDpi xmlns:a14="http://schemas.microsoft.com/office/drawing/2010/main" val="0"/>
              </a:ext>
            </a:extLst>
          </a:blip>
          <a:srcRect l="5793" t="6745"/>
          <a:stretch/>
        </p:blipFill>
        <p:spPr>
          <a:xfrm>
            <a:off x="5006604" y="753350"/>
            <a:ext cx="1900804" cy="266226"/>
          </a:xfrm>
          <a:prstGeom prst="rect">
            <a:avLst/>
          </a:prstGeom>
        </p:spPr>
      </p:pic>
      <p:sp>
        <p:nvSpPr>
          <p:cNvPr id="96" name="Rectangle 95">
            <a:extLst>
              <a:ext uri="{FF2B5EF4-FFF2-40B4-BE49-F238E27FC236}">
                <a16:creationId xmlns:a16="http://schemas.microsoft.com/office/drawing/2014/main" id="{DDD0CBF3-34F3-FA4B-95A3-BBA2665FA882}"/>
              </a:ext>
            </a:extLst>
          </p:cNvPr>
          <p:cNvSpPr/>
          <p:nvPr/>
        </p:nvSpPr>
        <p:spPr>
          <a:xfrm>
            <a:off x="1486702" y="9361219"/>
            <a:ext cx="6015354" cy="578396"/>
          </a:xfrm>
          <a:prstGeom prst="rect">
            <a:avLst/>
          </a:prstGeom>
          <a:solidFill>
            <a:srgbClr val="363B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object 47">
            <a:extLst>
              <a:ext uri="{FF2B5EF4-FFF2-40B4-BE49-F238E27FC236}">
                <a16:creationId xmlns:a16="http://schemas.microsoft.com/office/drawing/2014/main" id="{A102E841-FE03-6FFA-3E4D-91A6BCCDD0F6}"/>
              </a:ext>
            </a:extLst>
          </p:cNvPr>
          <p:cNvSpPr txBox="1"/>
          <p:nvPr/>
        </p:nvSpPr>
        <p:spPr>
          <a:xfrm>
            <a:off x="45578" y="9041065"/>
            <a:ext cx="1218436" cy="240450"/>
          </a:xfrm>
          <a:prstGeom prst="rect">
            <a:avLst/>
          </a:prstGeom>
          <a:noFill/>
          <a:ln w="47570">
            <a:noFill/>
          </a:ln>
        </p:spPr>
        <p:txBody>
          <a:bodyPr vert="horz" wrap="square" lIns="0" tIns="108585" rIns="0" bIns="0" rtlCol="0" anchor="ctr" anchorCtr="0">
            <a:spAutoFit/>
          </a:bodyPr>
          <a:lstStyle/>
          <a:p>
            <a:pPr marL="43815" algn="ctr">
              <a:lnSpc>
                <a:spcPct val="100000"/>
              </a:lnSpc>
              <a:spcBef>
                <a:spcPts val="600"/>
              </a:spcBef>
              <a:spcAft>
                <a:spcPts val="600"/>
              </a:spcAft>
            </a:pPr>
            <a:r>
              <a:rPr sz="850" spc="-30" dirty="0">
                <a:latin typeface="Arial" panose="020B0604020202020204" pitchFamily="34" charset="0"/>
                <a:cs typeface="Arial" panose="020B0604020202020204" pitchFamily="34" charset="0"/>
              </a:rPr>
              <a:t>47QRAA21D001D</a:t>
            </a:r>
            <a:endParaRPr sz="850" dirty="0">
              <a:latin typeface="Arial" panose="020B0604020202020204" pitchFamily="34" charset="0"/>
              <a:cs typeface="Arial" panose="020B0604020202020204" pitchFamily="34" charset="0"/>
            </a:endParaRPr>
          </a:p>
        </p:txBody>
      </p:sp>
      <p:sp>
        <p:nvSpPr>
          <p:cNvPr id="69" name="object 47">
            <a:extLst>
              <a:ext uri="{FF2B5EF4-FFF2-40B4-BE49-F238E27FC236}">
                <a16:creationId xmlns:a16="http://schemas.microsoft.com/office/drawing/2014/main" id="{CF8EB2E5-0F63-D1EC-87D2-2DBEF310CE41}"/>
              </a:ext>
            </a:extLst>
          </p:cNvPr>
          <p:cNvSpPr txBox="1"/>
          <p:nvPr/>
        </p:nvSpPr>
        <p:spPr>
          <a:xfrm>
            <a:off x="51984" y="9685814"/>
            <a:ext cx="1205678" cy="312265"/>
          </a:xfrm>
          <a:prstGeom prst="rect">
            <a:avLst/>
          </a:prstGeom>
          <a:solidFill>
            <a:schemeClr val="bg1"/>
          </a:solidFill>
          <a:ln w="12700">
            <a:solidFill>
              <a:schemeClr val="tx1"/>
            </a:solidFill>
          </a:ln>
        </p:spPr>
        <p:txBody>
          <a:bodyPr vert="horz" wrap="square" lIns="0" tIns="108585" rIns="0" bIns="0" rtlCol="0">
            <a:spAutoFit/>
          </a:bodyPr>
          <a:lstStyle/>
          <a:p>
            <a:pPr marL="197485" algn="l">
              <a:lnSpc>
                <a:spcPct val="100000"/>
              </a:lnSpc>
              <a:spcBef>
                <a:spcPts val="200"/>
              </a:spcBef>
            </a:pPr>
            <a:r>
              <a:rPr lang="en-US" sz="850" spc="-65" dirty="0">
                <a:latin typeface="Arial" panose="020B0604020202020204" pitchFamily="34" charset="0"/>
                <a:cs typeface="Arial" panose="020B0604020202020204" pitchFamily="34" charset="0"/>
              </a:rPr>
              <a:t> UG29Z1SRDX17</a:t>
            </a:r>
            <a:endParaRPr lang="en-US" sz="500" spc="-65" dirty="0">
              <a:latin typeface="Arial" panose="020B0604020202020204" pitchFamily="34" charset="0"/>
              <a:cs typeface="Arial" panose="020B0604020202020204" pitchFamily="34" charset="0"/>
            </a:endParaRPr>
          </a:p>
          <a:p>
            <a:pPr marL="197485" algn="l">
              <a:lnSpc>
                <a:spcPct val="100000"/>
              </a:lnSpc>
              <a:spcBef>
                <a:spcPts val="200"/>
              </a:spcBef>
            </a:pPr>
            <a:endParaRPr lang="en-US" sz="300" spc="-65" dirty="0">
              <a:latin typeface="Arial" panose="020B0604020202020204" pitchFamily="34" charset="0"/>
              <a:cs typeface="Arial" panose="020B0604020202020204" pitchFamily="34" charset="0"/>
            </a:endParaRPr>
          </a:p>
        </p:txBody>
      </p:sp>
      <p:sp>
        <p:nvSpPr>
          <p:cNvPr id="68" name="Rectangle 67">
            <a:extLst>
              <a:ext uri="{FF2B5EF4-FFF2-40B4-BE49-F238E27FC236}">
                <a16:creationId xmlns:a16="http://schemas.microsoft.com/office/drawing/2014/main" id="{DB16F56D-CF2C-02A8-CA1F-E3FC527C3250}"/>
              </a:ext>
            </a:extLst>
          </p:cNvPr>
          <p:cNvSpPr/>
          <p:nvPr/>
        </p:nvSpPr>
        <p:spPr>
          <a:xfrm>
            <a:off x="51374" y="9521745"/>
            <a:ext cx="1207969" cy="229838"/>
          </a:xfrm>
          <a:prstGeom prst="rect">
            <a:avLst/>
          </a:prstGeom>
          <a:solidFill>
            <a:srgbClr val="C7C7C3"/>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latin typeface="Georgia" panose="02040502050405020303" pitchFamily="18" charset="0"/>
              </a:rPr>
              <a:t>UEI</a:t>
            </a:r>
          </a:p>
        </p:txBody>
      </p:sp>
      <p:sp>
        <p:nvSpPr>
          <p:cNvPr id="77" name="Rectangle 76">
            <a:extLst>
              <a:ext uri="{FF2B5EF4-FFF2-40B4-BE49-F238E27FC236}">
                <a16:creationId xmlns:a16="http://schemas.microsoft.com/office/drawing/2014/main" id="{43B223D5-C376-A930-5372-5988EC9356C8}"/>
              </a:ext>
            </a:extLst>
          </p:cNvPr>
          <p:cNvSpPr/>
          <p:nvPr/>
        </p:nvSpPr>
        <p:spPr>
          <a:xfrm>
            <a:off x="73234" y="6597009"/>
            <a:ext cx="1193235" cy="163758"/>
          </a:xfrm>
          <a:prstGeom prst="rect">
            <a:avLst/>
          </a:prstGeom>
          <a:solidFill>
            <a:srgbClr val="C7C7C3"/>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latin typeface="Georgia" panose="02040502050405020303" pitchFamily="18" charset="0"/>
              </a:rPr>
              <a:t>CAGE CODE</a:t>
            </a:r>
          </a:p>
        </p:txBody>
      </p:sp>
      <p:sp>
        <p:nvSpPr>
          <p:cNvPr id="99" name="Rectangle 98">
            <a:extLst>
              <a:ext uri="{FF2B5EF4-FFF2-40B4-BE49-F238E27FC236}">
                <a16:creationId xmlns:a16="http://schemas.microsoft.com/office/drawing/2014/main" id="{96A2DF0F-A80E-83CC-1404-486DBB33D660}"/>
              </a:ext>
            </a:extLst>
          </p:cNvPr>
          <p:cNvSpPr/>
          <p:nvPr/>
        </p:nvSpPr>
        <p:spPr>
          <a:xfrm>
            <a:off x="-10343" y="1014595"/>
            <a:ext cx="45719" cy="8145133"/>
          </a:xfrm>
          <a:prstGeom prst="rect">
            <a:avLst/>
          </a:prstGeom>
          <a:solidFill>
            <a:srgbClr val="0A0C2D"/>
          </a:solidFill>
          <a:ln w="6350">
            <a:solidFill>
              <a:srgbClr val="0A0C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72">
            <a:extLst>
              <a:ext uri="{FF2B5EF4-FFF2-40B4-BE49-F238E27FC236}">
                <a16:creationId xmlns:a16="http://schemas.microsoft.com/office/drawing/2014/main" id="{CB58E966-F8AD-616A-3C22-2B200BE19072}"/>
              </a:ext>
            </a:extLst>
          </p:cNvPr>
          <p:cNvSpPr/>
          <p:nvPr/>
        </p:nvSpPr>
        <p:spPr>
          <a:xfrm>
            <a:off x="59608" y="7211943"/>
            <a:ext cx="1215741" cy="217645"/>
          </a:xfrm>
          <a:prstGeom prst="rect">
            <a:avLst/>
          </a:prstGeom>
          <a:solidFill>
            <a:srgbClr val="C7C7C3"/>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latin typeface="Georgia" panose="02040502050405020303" pitchFamily="18" charset="0"/>
              </a:rPr>
              <a:t>NAICS CODES</a:t>
            </a:r>
          </a:p>
        </p:txBody>
      </p:sp>
      <p:sp>
        <p:nvSpPr>
          <p:cNvPr id="103" name="Rectangle 102">
            <a:extLst>
              <a:ext uri="{FF2B5EF4-FFF2-40B4-BE49-F238E27FC236}">
                <a16:creationId xmlns:a16="http://schemas.microsoft.com/office/drawing/2014/main" id="{2FA68079-0F82-45FE-BE5A-ED7D4CE74138}"/>
              </a:ext>
            </a:extLst>
          </p:cNvPr>
          <p:cNvSpPr/>
          <p:nvPr/>
        </p:nvSpPr>
        <p:spPr>
          <a:xfrm>
            <a:off x="1295429" y="1151663"/>
            <a:ext cx="95276" cy="7694818"/>
          </a:xfrm>
          <a:prstGeom prst="rect">
            <a:avLst/>
          </a:prstGeom>
          <a:solidFill>
            <a:srgbClr val="0A0C2D"/>
          </a:solidFill>
          <a:ln>
            <a:solidFill>
              <a:srgbClr val="0A0C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Rectangle 103">
            <a:extLst>
              <a:ext uri="{FF2B5EF4-FFF2-40B4-BE49-F238E27FC236}">
                <a16:creationId xmlns:a16="http://schemas.microsoft.com/office/drawing/2014/main" id="{9EF8A4D9-AF43-9D84-BE55-66177B1A01A5}"/>
              </a:ext>
            </a:extLst>
          </p:cNvPr>
          <p:cNvSpPr/>
          <p:nvPr/>
        </p:nvSpPr>
        <p:spPr>
          <a:xfrm>
            <a:off x="7503008" y="176462"/>
            <a:ext cx="210346" cy="84182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a:extLst>
              <a:ext uri="{FF2B5EF4-FFF2-40B4-BE49-F238E27FC236}">
                <a16:creationId xmlns:a16="http://schemas.microsoft.com/office/drawing/2014/main" id="{C5CBE25E-F7BA-86E1-BFD1-AF7A04D88AF5}"/>
              </a:ext>
            </a:extLst>
          </p:cNvPr>
          <p:cNvSpPr/>
          <p:nvPr/>
        </p:nvSpPr>
        <p:spPr>
          <a:xfrm>
            <a:off x="92771" y="4511971"/>
            <a:ext cx="1207360" cy="270501"/>
          </a:xfrm>
          <a:prstGeom prst="rect">
            <a:avLst/>
          </a:prstGeom>
          <a:solidFill>
            <a:srgbClr val="C7C7C3"/>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latin typeface="Georgia" panose="02040502050405020303" pitchFamily="18" charset="0"/>
              </a:rPr>
              <a:t>CONTACT</a:t>
            </a:r>
          </a:p>
        </p:txBody>
      </p:sp>
      <p:sp>
        <p:nvSpPr>
          <p:cNvPr id="98" name="Rectangle 97">
            <a:extLst>
              <a:ext uri="{FF2B5EF4-FFF2-40B4-BE49-F238E27FC236}">
                <a16:creationId xmlns:a16="http://schemas.microsoft.com/office/drawing/2014/main" id="{C07076FB-D7B1-8A42-1E5F-52A2F8784FED}"/>
              </a:ext>
            </a:extLst>
          </p:cNvPr>
          <p:cNvSpPr/>
          <p:nvPr/>
        </p:nvSpPr>
        <p:spPr>
          <a:xfrm flipH="1">
            <a:off x="1250361" y="1268246"/>
            <a:ext cx="139921" cy="8729831"/>
          </a:xfrm>
          <a:prstGeom prst="rect">
            <a:avLst/>
          </a:prstGeom>
          <a:solidFill>
            <a:srgbClr val="0A0C2D"/>
          </a:solidFill>
          <a:ln w="6350">
            <a:solidFill>
              <a:srgbClr val="0A0C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a:extLst>
              <a:ext uri="{FF2B5EF4-FFF2-40B4-BE49-F238E27FC236}">
                <a16:creationId xmlns:a16="http://schemas.microsoft.com/office/drawing/2014/main" id="{AE892EED-6B79-78D4-A83F-57B0581DE128}"/>
              </a:ext>
            </a:extLst>
          </p:cNvPr>
          <p:cNvSpPr/>
          <p:nvPr/>
        </p:nvSpPr>
        <p:spPr>
          <a:xfrm flipV="1">
            <a:off x="127985" y="985310"/>
            <a:ext cx="7375023" cy="4571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a:extLst>
              <a:ext uri="{FF2B5EF4-FFF2-40B4-BE49-F238E27FC236}">
                <a16:creationId xmlns:a16="http://schemas.microsoft.com/office/drawing/2014/main" id="{BCA7B4B0-CC23-6765-7870-AA457E272285}"/>
              </a:ext>
            </a:extLst>
          </p:cNvPr>
          <p:cNvSpPr/>
          <p:nvPr/>
        </p:nvSpPr>
        <p:spPr>
          <a:xfrm>
            <a:off x="81034" y="86088"/>
            <a:ext cx="80823" cy="1043868"/>
          </a:xfrm>
          <a:prstGeom prst="rect">
            <a:avLst/>
          </a:prstGeom>
          <a:solidFill>
            <a:srgbClr val="0A0C2D"/>
          </a:solidFill>
          <a:ln>
            <a:solidFill>
              <a:srgbClr val="0A0C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 name="Rectangle 106">
            <a:extLst>
              <a:ext uri="{FF2B5EF4-FFF2-40B4-BE49-F238E27FC236}">
                <a16:creationId xmlns:a16="http://schemas.microsoft.com/office/drawing/2014/main" id="{0984FF8F-6F5A-599B-48F9-0BB7CAD77C16}"/>
              </a:ext>
            </a:extLst>
          </p:cNvPr>
          <p:cNvSpPr/>
          <p:nvPr/>
        </p:nvSpPr>
        <p:spPr>
          <a:xfrm>
            <a:off x="1292171" y="1157157"/>
            <a:ext cx="104394" cy="375986"/>
          </a:xfrm>
          <a:prstGeom prst="rect">
            <a:avLst/>
          </a:prstGeom>
          <a:solidFill>
            <a:srgbClr val="0A0C2D"/>
          </a:solidFill>
          <a:ln>
            <a:solidFill>
              <a:srgbClr val="0A0C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a:extLst>
              <a:ext uri="{FF2B5EF4-FFF2-40B4-BE49-F238E27FC236}">
                <a16:creationId xmlns:a16="http://schemas.microsoft.com/office/drawing/2014/main" id="{F77053FB-29FB-BD39-7E2F-9F953C4C8544}"/>
              </a:ext>
            </a:extLst>
          </p:cNvPr>
          <p:cNvSpPr/>
          <p:nvPr/>
        </p:nvSpPr>
        <p:spPr>
          <a:xfrm>
            <a:off x="1520948" y="1676400"/>
            <a:ext cx="5784226" cy="73392"/>
          </a:xfrm>
          <a:prstGeom prst="rect">
            <a:avLst/>
          </a:prstGeom>
          <a:solidFill>
            <a:srgbClr val="F1F0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Flowchart: Connector 108">
            <a:extLst>
              <a:ext uri="{FF2B5EF4-FFF2-40B4-BE49-F238E27FC236}">
                <a16:creationId xmlns:a16="http://schemas.microsoft.com/office/drawing/2014/main" id="{0D432953-92BA-E52A-F0E8-DC43EC91BA27}"/>
              </a:ext>
            </a:extLst>
          </p:cNvPr>
          <p:cNvSpPr/>
          <p:nvPr/>
        </p:nvSpPr>
        <p:spPr>
          <a:xfrm>
            <a:off x="7228936" y="1560937"/>
            <a:ext cx="273531" cy="284480"/>
          </a:xfrm>
          <a:prstGeom prst="flowChartConnector">
            <a:avLst/>
          </a:prstGeom>
          <a:solidFill>
            <a:srgbClr val="F1F0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6596A27F-3887-69F3-AE64-364095E6A95E}"/>
              </a:ext>
            </a:extLst>
          </p:cNvPr>
          <p:cNvSpPr/>
          <p:nvPr/>
        </p:nvSpPr>
        <p:spPr>
          <a:xfrm>
            <a:off x="7645154" y="-115999"/>
            <a:ext cx="290181" cy="10358263"/>
          </a:xfrm>
          <a:prstGeom prst="rect">
            <a:avLst/>
          </a:prstGeom>
          <a:solidFill>
            <a:srgbClr val="0A0C2D"/>
          </a:solidFill>
          <a:ln>
            <a:solidFill>
              <a:srgbClr val="0A0C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 name="Rectangle 99">
            <a:extLst>
              <a:ext uri="{FF2B5EF4-FFF2-40B4-BE49-F238E27FC236}">
                <a16:creationId xmlns:a16="http://schemas.microsoft.com/office/drawing/2014/main" id="{3D141F05-619D-21A5-BD4B-ECE111922A86}"/>
              </a:ext>
            </a:extLst>
          </p:cNvPr>
          <p:cNvSpPr/>
          <p:nvPr/>
        </p:nvSpPr>
        <p:spPr>
          <a:xfrm flipV="1">
            <a:off x="1343067" y="10028348"/>
            <a:ext cx="6547171" cy="213916"/>
          </a:xfrm>
          <a:prstGeom prst="rect">
            <a:avLst/>
          </a:prstGeom>
          <a:solidFill>
            <a:srgbClr val="0A0C2D"/>
          </a:solidFill>
          <a:ln>
            <a:solidFill>
              <a:srgbClr val="0A0C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Rectangle 93">
            <a:extLst>
              <a:ext uri="{FF2B5EF4-FFF2-40B4-BE49-F238E27FC236}">
                <a16:creationId xmlns:a16="http://schemas.microsoft.com/office/drawing/2014/main" id="{C62AD8F2-DDF8-9FC8-58FF-A61BC8BB503F}"/>
              </a:ext>
            </a:extLst>
          </p:cNvPr>
          <p:cNvSpPr/>
          <p:nvPr/>
        </p:nvSpPr>
        <p:spPr>
          <a:xfrm flipH="1">
            <a:off x="1415222" y="1300396"/>
            <a:ext cx="112126" cy="869768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Rectangle 94">
            <a:extLst>
              <a:ext uri="{FF2B5EF4-FFF2-40B4-BE49-F238E27FC236}">
                <a16:creationId xmlns:a16="http://schemas.microsoft.com/office/drawing/2014/main" id="{9879F5CA-DCAB-CB27-743C-CC5B28973D7F}"/>
              </a:ext>
            </a:extLst>
          </p:cNvPr>
          <p:cNvSpPr/>
          <p:nvPr/>
        </p:nvSpPr>
        <p:spPr>
          <a:xfrm flipV="1">
            <a:off x="1416280" y="1254668"/>
            <a:ext cx="6203720" cy="9586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object 65">
            <a:extLst>
              <a:ext uri="{FF2B5EF4-FFF2-40B4-BE49-F238E27FC236}">
                <a16:creationId xmlns:a16="http://schemas.microsoft.com/office/drawing/2014/main" id="{06D5A1AC-CF9D-B9D5-0B9E-53BB312E62EE}"/>
              </a:ext>
            </a:extLst>
          </p:cNvPr>
          <p:cNvSpPr txBox="1"/>
          <p:nvPr/>
        </p:nvSpPr>
        <p:spPr>
          <a:xfrm>
            <a:off x="1673580" y="6907666"/>
            <a:ext cx="5739795" cy="3083023"/>
          </a:xfrm>
          <a:prstGeom prst="rect">
            <a:avLst/>
          </a:prstGeom>
        </p:spPr>
        <p:txBody>
          <a:bodyPr vert="horz" wrap="square" lIns="0" tIns="17780" rIns="0" bIns="0" rtlCol="0">
            <a:spAutoFit/>
          </a:bodyPr>
          <a:lstStyle/>
          <a:p>
            <a:pPr marL="57150" indent="173038">
              <a:spcAft>
                <a:spcPts val="300"/>
              </a:spcAft>
              <a:buFont typeface="Arial" panose="020B0604020202020204" pitchFamily="34" charset="0"/>
              <a:buChar char="•"/>
            </a:pPr>
            <a:r>
              <a:rPr lang="en-US" sz="1100" b="1" i="0" u="none" strike="noStrike" dirty="0">
                <a:solidFill>
                  <a:srgbClr val="FFFFFF"/>
                </a:solidFill>
                <a:effectLst/>
                <a:latin typeface="Arial" panose="020B0604020202020204" pitchFamily="34" charset="0"/>
                <a:cs typeface="Arial" panose="020B0604020202020204" pitchFamily="34" charset="0"/>
              </a:rPr>
              <a:t>National Institutes of Health | Bethesda/Rockville, MD</a:t>
            </a:r>
            <a:endParaRPr lang="en-US" sz="1100" b="1" dirty="0">
              <a:latin typeface="Arial" panose="020B0604020202020204" pitchFamily="34" charset="0"/>
              <a:cs typeface="Arial" panose="020B0604020202020204" pitchFamily="34" charset="0"/>
            </a:endParaRPr>
          </a:p>
          <a:p>
            <a:pPr marL="57150" indent="173038">
              <a:buFont typeface="Arial" panose="020B0604020202020204" pitchFamily="34" charset="0"/>
              <a:buChar char="•"/>
            </a:pPr>
            <a:r>
              <a:rPr lang="en-US" sz="1100" b="1" i="0" u="none" strike="noStrike" dirty="0">
                <a:solidFill>
                  <a:srgbClr val="FFFFFF"/>
                </a:solidFill>
                <a:effectLst/>
                <a:latin typeface="Arial" panose="020B0604020202020204" pitchFamily="34" charset="0"/>
                <a:cs typeface="Arial" panose="020B0604020202020204" pitchFamily="34" charset="0"/>
              </a:rPr>
              <a:t>U.S. Department of Health and Human Services | Washington, D.C.</a:t>
            </a:r>
            <a:endParaRPr lang="en-US" sz="1100" b="1" dirty="0">
              <a:latin typeface="Arial" panose="020B0604020202020204" pitchFamily="34" charset="0"/>
              <a:cs typeface="Arial" panose="020B0604020202020204" pitchFamily="34" charset="0"/>
            </a:endParaRPr>
          </a:p>
          <a:p>
            <a:pPr marL="12700" marR="5080" algn="just">
              <a:lnSpc>
                <a:spcPct val="124100"/>
              </a:lnSpc>
              <a:spcBef>
                <a:spcPts val="500"/>
              </a:spcBef>
            </a:pPr>
            <a:r>
              <a:rPr lang="en-US" sz="1050" b="1" i="0" u="none" strike="noStrike" dirty="0">
                <a:solidFill>
                  <a:srgbClr val="F1F0EC"/>
                </a:solidFill>
                <a:effectLst/>
                <a:latin typeface="Arial" panose="020B0604020202020204" pitchFamily="34" charset="0"/>
                <a:cs typeface="Arial" panose="020B0604020202020204" pitchFamily="34" charset="0"/>
              </a:rPr>
              <a:t>E.L. Hamm conducted on-site and remote acquisition and procurement management reviews, assessing the quality of the acquisitions executed and administered by the various Offices of Acquisition. Tasks included reviewing over 1,000 government-selected acquisition files, over 100 internal controls, and each assigned office's workforce development. Analysts also assessed the information management and stewardship practices and policies of government client-owned or -operated systems and modules. Finance and budget management practices were also reviewed. </a:t>
            </a:r>
            <a:r>
              <a:rPr lang="en-US" sz="1050" b="1" dirty="0">
                <a:solidFill>
                  <a:srgbClr val="F1F0EC"/>
                </a:solidFill>
                <a:latin typeface="Arial" panose="020B0604020202020204" pitchFamily="34" charset="0"/>
                <a:cs typeface="Arial" panose="020B0604020202020204" pitchFamily="34" charset="0"/>
              </a:rPr>
              <a:t>K</a:t>
            </a:r>
            <a:r>
              <a:rPr lang="en-US" sz="1050" b="1" i="0" u="none" strike="noStrike" dirty="0">
                <a:solidFill>
                  <a:srgbClr val="F1F0EC"/>
                </a:solidFill>
                <a:effectLst/>
                <a:latin typeface="Arial" panose="020B0604020202020204" pitchFamily="34" charset="0"/>
                <a:cs typeface="Arial" panose="020B0604020202020204" pitchFamily="34" charset="0"/>
              </a:rPr>
              <a:t>ey vendors, staff, and program officials were interviewed to further identify areas of risk. Analysts developed corrective action plans to control and mitigate risks identified during the assessment. Formal findings and recommendations were provided in a Report of Findings and shared with executive management. E.L. Hamm's President or other senior management personally acted as Program or Project Manager, ensuring that services were provided timely and within budget. </a:t>
            </a:r>
            <a:endParaRPr lang="en-US" sz="1050" b="1" dirty="0">
              <a:latin typeface="Arial" panose="020B0604020202020204" pitchFamily="34" charset="0"/>
              <a:cs typeface="Arial" panose="020B0604020202020204" pitchFamily="34" charset="0"/>
            </a:endParaRPr>
          </a:p>
        </p:txBody>
      </p:sp>
      <p:sp>
        <p:nvSpPr>
          <p:cNvPr id="64" name="Rectangle 63">
            <a:extLst>
              <a:ext uri="{FF2B5EF4-FFF2-40B4-BE49-F238E27FC236}">
                <a16:creationId xmlns:a16="http://schemas.microsoft.com/office/drawing/2014/main" id="{AF78D3DE-65DC-783E-0BE2-8BEFABFB6533}"/>
              </a:ext>
            </a:extLst>
          </p:cNvPr>
          <p:cNvSpPr/>
          <p:nvPr/>
        </p:nvSpPr>
        <p:spPr>
          <a:xfrm>
            <a:off x="1647854" y="2590800"/>
            <a:ext cx="153222" cy="739603"/>
          </a:xfrm>
          <a:prstGeom prst="rect">
            <a:avLst/>
          </a:prstGeom>
          <a:solidFill>
            <a:srgbClr val="363B66"/>
          </a:solidFill>
          <a:ln>
            <a:solidFill>
              <a:srgbClr val="363B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Rectangle 39">
            <a:extLst>
              <a:ext uri="{FF2B5EF4-FFF2-40B4-BE49-F238E27FC236}">
                <a16:creationId xmlns:a16="http://schemas.microsoft.com/office/drawing/2014/main" id="{66EDE2FC-309E-26C9-2737-6BB276D1AA05}"/>
              </a:ext>
            </a:extLst>
          </p:cNvPr>
          <p:cNvSpPr/>
          <p:nvPr/>
        </p:nvSpPr>
        <p:spPr>
          <a:xfrm>
            <a:off x="48580" y="6390949"/>
            <a:ext cx="1209148" cy="104591"/>
          </a:xfrm>
          <a:prstGeom prst="rect">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92576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19366</TotalTime>
  <Words>869</Words>
  <Application>Microsoft Office PowerPoint</Application>
  <PresentationFormat>Custom</PresentationFormat>
  <Paragraphs>151</Paragraphs>
  <Slides>2</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Arial</vt:lpstr>
      <vt:lpstr>Arial </vt:lpstr>
      <vt:lpstr>Arial Black</vt:lpstr>
      <vt:lpstr>Calibri</vt:lpstr>
      <vt:lpstr>Cambria</vt:lpstr>
      <vt:lpstr>Georgia</vt:lpstr>
      <vt:lpstr>Office Theme</vt:lpstr>
      <vt:lpstr>E.L. HAMM &amp; ASSOCIATES, INC.</vt:lpstr>
      <vt:lpstr>E.L. HAMM &amp; ASSOCIATES, INC.</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 of E.L. Hamm Capability Statement</dc:title>
  <dc:creator>Elisia Hamm</dc:creator>
  <cp:keywords>DAFZQ0rwV84,BAFJgcJFC2k</cp:keywords>
  <cp:lastModifiedBy>Niko Hamm</cp:lastModifiedBy>
  <cp:revision>72</cp:revision>
  <cp:lastPrinted>2024-11-13T15:50:29Z</cp:lastPrinted>
  <dcterms:created xsi:type="dcterms:W3CDTF">2023-02-08T14:45:54Z</dcterms:created>
  <dcterms:modified xsi:type="dcterms:W3CDTF">2024-11-18T14:55:44Z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2023-02-08T00:00:00Z</vt:filetime>
  </property>
  <property fmtid="{D5CDD505-2E9C-101B-9397-08002B2CF9AE}" pid="3" name="Creator">
    <vt:lpwstr>Canva</vt:lpwstr>
  </property>
  <property fmtid="{D5CDD505-2E9C-101B-9397-08002B2CF9AE}" pid="4" name="Producer">
    <vt:lpwstr>Canva</vt:lpwstr>
  </property>
  <property fmtid="{D5CDD505-2E9C-101B-9397-08002B2CF9AE}" pid="5" name="LastSaved">
    <vt:filetime>2023-02-08T00:00:00Z</vt:filetime>
  </property>
</Properties>
</file>